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268" r:id="rId2"/>
    <p:sldId id="292" r:id="rId3"/>
    <p:sldId id="269" r:id="rId4"/>
    <p:sldId id="276" r:id="rId5"/>
    <p:sldId id="286" r:id="rId6"/>
    <p:sldId id="294" r:id="rId7"/>
    <p:sldId id="287" r:id="rId8"/>
    <p:sldId id="289" r:id="rId9"/>
    <p:sldId id="290" r:id="rId10"/>
    <p:sldId id="293" r:id="rId11"/>
    <p:sldId id="291" r:id="rId12"/>
    <p:sldId id="288" r:id="rId13"/>
    <p:sldId id="295" r:id="rId14"/>
    <p:sldId id="296" r:id="rId15"/>
    <p:sldId id="297" r:id="rId16"/>
    <p:sldId id="298" r:id="rId17"/>
    <p:sldId id="299" r:id="rId18"/>
    <p:sldId id="300" r:id="rId19"/>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g4idoaeQgzJdiO1oOQTqufjXAML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microsoft.com/office/2016/11/relationships/changesInfo" Target="changesInfos/changesInfo1.xml" /><Relationship Id="rId3" Type="http://schemas.openxmlformats.org/officeDocument/2006/relationships/slide" Target="slides/slide2.xml" /><Relationship Id="rId21" Type="http://customschemas.google.com/relationships/presentationmetadata" Target="metadata"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notesMaster" Target="notesMasters/notesMaster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presProps" Target="presProps.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NGADEVI SNSACD" userId="c8c5e39d-345c-431e-b8e2-3bad97e177e4" providerId="ADAL" clId="{8C74D06F-ED29-C447-9AF9-834EBB3CB776}"/>
    <pc:docChg chg="modSld">
      <pc:chgData name="GANGADEVI SNSACD" userId="c8c5e39d-345c-431e-b8e2-3bad97e177e4" providerId="ADAL" clId="{8C74D06F-ED29-C447-9AF9-834EBB3CB776}" dt="2021-07-07T04:03:27.848" v="9" actId="20577"/>
      <pc:docMkLst>
        <pc:docMk/>
      </pc:docMkLst>
      <pc:sldChg chg="modSp">
        <pc:chgData name="GANGADEVI SNSACD" userId="c8c5e39d-345c-431e-b8e2-3bad97e177e4" providerId="ADAL" clId="{8C74D06F-ED29-C447-9AF9-834EBB3CB776}" dt="2021-07-07T04:03:27.848" v="9" actId="20577"/>
        <pc:sldMkLst>
          <pc:docMk/>
          <pc:sldMk cId="3510535946" sldId="288"/>
        </pc:sldMkLst>
        <pc:spChg chg="mod">
          <ac:chgData name="GANGADEVI SNSACD" userId="c8c5e39d-345c-431e-b8e2-3bad97e177e4" providerId="ADAL" clId="{8C74D06F-ED29-C447-9AF9-834EBB3CB776}" dt="2021-07-07T04:03:27.848" v="9" actId="20577"/>
          <ac:spMkLst>
            <pc:docMk/>
            <pc:sldMk cId="3510535946" sldId="288"/>
            <ac:spMk id="3" creationId="{E4E1140B-8CED-6640-8114-3DCADD80D749}"/>
          </ac:spMkLst>
        </pc:spChg>
      </pc:sldChg>
      <pc:sldChg chg="modSp">
        <pc:chgData name="GANGADEVI SNSACD" userId="c8c5e39d-345c-431e-b8e2-3bad97e177e4" providerId="ADAL" clId="{8C74D06F-ED29-C447-9AF9-834EBB3CB776}" dt="2021-07-07T03:58:56.285" v="1" actId="1076"/>
        <pc:sldMkLst>
          <pc:docMk/>
          <pc:sldMk cId="1193710541" sldId="290"/>
        </pc:sldMkLst>
        <pc:spChg chg="mod">
          <ac:chgData name="GANGADEVI SNSACD" userId="c8c5e39d-345c-431e-b8e2-3bad97e177e4" providerId="ADAL" clId="{8C74D06F-ED29-C447-9AF9-834EBB3CB776}" dt="2021-07-07T03:58:56.285" v="1" actId="1076"/>
          <ac:spMkLst>
            <pc:docMk/>
            <pc:sldMk cId="1193710541" sldId="290"/>
            <ac:spMk id="3" creationId="{E97C7CAF-A51B-A148-B31E-A86E2CDBC20F}"/>
          </ac:spMkLst>
        </pc:spChg>
      </pc:sldChg>
    </pc:docChg>
  </pc:docChgLst>
  <pc:docChgLst>
    <pc:chgData name="GANGADEVI SNSACD" userId="c8c5e39d-345c-431e-b8e2-3bad97e177e4" providerId="ADAL" clId="{AEDFC565-6FC5-5647-BA13-7BE4923C69FC}"/>
    <pc:docChg chg="custSel modSld">
      <pc:chgData name="GANGADEVI SNSACD" userId="c8c5e39d-345c-431e-b8e2-3bad97e177e4" providerId="ADAL" clId="{AEDFC565-6FC5-5647-BA13-7BE4923C69FC}" dt="2022-07-19T14:51:26.090" v="9" actId="14100"/>
      <pc:docMkLst>
        <pc:docMk/>
      </pc:docMkLst>
      <pc:sldChg chg="addSp delSp modSp addAnim delAnim">
        <pc:chgData name="GANGADEVI SNSACD" userId="c8c5e39d-345c-431e-b8e2-3bad97e177e4" providerId="ADAL" clId="{AEDFC565-6FC5-5647-BA13-7BE4923C69FC}" dt="2022-07-19T14:51:26.090" v="9" actId="14100"/>
        <pc:sldMkLst>
          <pc:docMk/>
          <pc:sldMk cId="638286285" sldId="293"/>
        </pc:sldMkLst>
        <pc:spChg chg="mod">
          <ac:chgData name="GANGADEVI SNSACD" userId="c8c5e39d-345c-431e-b8e2-3bad97e177e4" providerId="ADAL" clId="{AEDFC565-6FC5-5647-BA13-7BE4923C69FC}" dt="2022-07-19T14:51:26.090" v="9" actId="14100"/>
          <ac:spMkLst>
            <pc:docMk/>
            <pc:sldMk cId="638286285" sldId="293"/>
            <ac:spMk id="2" creationId="{F876BFFC-BCE4-AB4A-B6F5-D3F5E39620E0}"/>
          </ac:spMkLst>
        </pc:spChg>
        <pc:picChg chg="del mod">
          <ac:chgData name="GANGADEVI SNSACD" userId="c8c5e39d-345c-431e-b8e2-3bad97e177e4" providerId="ADAL" clId="{AEDFC565-6FC5-5647-BA13-7BE4923C69FC}" dt="2022-07-19T14:50:44.123" v="1" actId="21"/>
          <ac:picMkLst>
            <pc:docMk/>
            <pc:sldMk cId="638286285" sldId="293"/>
            <ac:picMk id="5" creationId="{772EDAAE-5CB3-EF42-BF84-46791C228225}"/>
          </ac:picMkLst>
        </pc:picChg>
        <pc:picChg chg="add del">
          <ac:chgData name="GANGADEVI SNSACD" userId="c8c5e39d-345c-431e-b8e2-3bad97e177e4" providerId="ADAL" clId="{AEDFC565-6FC5-5647-BA13-7BE4923C69FC}" dt="2022-07-19T14:50:57.415" v="3" actId="21"/>
          <ac:picMkLst>
            <pc:docMk/>
            <pc:sldMk cId="638286285" sldId="293"/>
            <ac:picMk id="7" creationId="{E8892F77-7A26-CE4B-BDEF-FB7A1C266DB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6"/>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endParaRPr lang="en-IN"/>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816422" indent="0" algn="ctr">
              <a:buNone/>
              <a:defRPr>
                <a:solidFill>
                  <a:schemeClr val="tx1">
                    <a:tint val="75000"/>
                  </a:schemeClr>
                </a:solidFill>
              </a:defRPr>
            </a:lvl2pPr>
            <a:lvl3pPr marL="1632844" indent="0" algn="ctr">
              <a:buNone/>
              <a:defRPr>
                <a:solidFill>
                  <a:schemeClr val="tx1">
                    <a:tint val="75000"/>
                  </a:schemeClr>
                </a:solidFill>
              </a:defRPr>
            </a:lvl3pPr>
            <a:lvl4pPr marL="2449266" indent="0" algn="ctr">
              <a:buNone/>
              <a:defRPr>
                <a:solidFill>
                  <a:schemeClr val="tx1">
                    <a:tint val="75000"/>
                  </a:schemeClr>
                </a:solidFill>
              </a:defRPr>
            </a:lvl4pPr>
            <a:lvl5pPr marL="3265688" indent="0" algn="ctr">
              <a:buNone/>
              <a:defRPr>
                <a:solidFill>
                  <a:schemeClr val="tx1">
                    <a:tint val="75000"/>
                  </a:schemeClr>
                </a:solidFill>
              </a:defRPr>
            </a:lvl5pPr>
            <a:lvl6pPr marL="4082110" indent="0" algn="ctr">
              <a:buNone/>
              <a:defRPr>
                <a:solidFill>
                  <a:schemeClr val="tx1">
                    <a:tint val="75000"/>
                  </a:schemeClr>
                </a:solidFill>
              </a:defRPr>
            </a:lvl6pPr>
            <a:lvl7pPr marL="4898532" indent="0" algn="ctr">
              <a:buNone/>
              <a:defRPr>
                <a:solidFill>
                  <a:schemeClr val="tx1">
                    <a:tint val="75000"/>
                  </a:schemeClr>
                </a:solidFill>
              </a:defRPr>
            </a:lvl7pPr>
            <a:lvl8pPr marL="5714954" indent="0" algn="ctr">
              <a:buNone/>
              <a:defRPr>
                <a:solidFill>
                  <a:schemeClr val="tx1">
                    <a:tint val="75000"/>
                  </a:schemeClr>
                </a:solidFill>
              </a:defRPr>
            </a:lvl8pPr>
            <a:lvl9pPr marL="6531376"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FBB9F91A-7995-4B2B-8561-5E17A605805C}" type="datetimeFigureOut">
              <a:rPr lang="en-US" smtClean="0"/>
              <a:pPr/>
              <a:t>7/19/2022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0641ACA-691C-445C-BE51-E799BA941A98}"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6" name="Google Shape;36;p27"/>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7"/>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28"/>
          <p:cNvSpPr txBox="1">
            <a:spLocks noGrp="1"/>
          </p:cNvSpPr>
          <p:nvPr>
            <p:ph type="title"/>
          </p:nvPr>
        </p:nvSpPr>
        <p:spPr>
          <a:xfrm>
            <a:off x="2976664" y="274638"/>
            <a:ext cx="5710136"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2" name="Google Shape;42;p2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3" name="Google Shape;43;p28"/>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8"/>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8"/>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2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2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1" name="Google Shape;51;p2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2" name="Google Shape;52;p29"/>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9"/>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0"/>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0"/>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3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3" name="Google Shape;63;p3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4" name="Google Shape;64;p31"/>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1"/>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3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Google Shape;70;p3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1" name="Google Shape;71;p32"/>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3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 name="Google Shape;83;p34"/>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2.pn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image" Target="../media/image1.png"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theme" Target="../theme/theme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5" name="Google Shape;15;p11"/>
          <p:cNvPicPr preferRelativeResize="0"/>
          <p:nvPr/>
        </p:nvPicPr>
        <p:blipFill rotWithShape="1">
          <a:blip r:embed="rId12">
            <a:alphaModFix/>
          </a:blip>
          <a:srcRect/>
          <a:stretch/>
        </p:blipFill>
        <p:spPr>
          <a:xfrm>
            <a:off x="15851544" y="354999"/>
            <a:ext cx="2148469" cy="1298612"/>
          </a:xfrm>
          <a:prstGeom prst="rect">
            <a:avLst/>
          </a:prstGeom>
          <a:noFill/>
          <a:ln>
            <a:noFill/>
          </a:ln>
        </p:spPr>
      </p:pic>
      <p:pic>
        <p:nvPicPr>
          <p:cNvPr id="9" name="Picture 8" descr="Logo1.png"/>
          <p:cNvPicPr>
            <a:picLocks noChangeAspect="1"/>
          </p:cNvPicPr>
          <p:nvPr userDrawn="1"/>
        </p:nvPicPr>
        <p:blipFill>
          <a:blip r:embed="rId13"/>
          <a:stretch>
            <a:fillRect/>
          </a:stretch>
        </p:blipFill>
        <p:spPr>
          <a:xfrm>
            <a:off x="272374" y="233464"/>
            <a:ext cx="1715094" cy="1790219"/>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10.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image" Target="../media/image15.jpeg" /><Relationship Id="rId1" Type="http://schemas.openxmlformats.org/officeDocument/2006/relationships/slideLayout" Target="../slideLayouts/slideLayout2.xml" /><Relationship Id="rId5" Type="http://schemas.openxmlformats.org/officeDocument/2006/relationships/image" Target="../media/image18.jpeg" /><Relationship Id="rId4" Type="http://schemas.openxmlformats.org/officeDocument/2006/relationships/image" Target="../media/image17.jpeg" /></Relationships>
</file>

<file path=ppt/slides/_rels/slide13.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image" Target="../media/image20.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22.png" /></Relationships>
</file>

<file path=ppt/slides/_rels/slide16.xml.rels><?xml version="1.0" encoding="UTF-8" standalone="yes"?>
<Relationships xmlns="http://schemas.openxmlformats.org/package/2006/relationships"><Relationship Id="rId3" Type="http://schemas.openxmlformats.org/officeDocument/2006/relationships/image" Target="../media/image24.jpeg" /><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png" /><Relationship Id="rId1" Type="http://schemas.openxmlformats.org/officeDocument/2006/relationships/slideLayout" Target="../slideLayouts/slideLayout10.xml" /><Relationship Id="rId4" Type="http://schemas.openxmlformats.org/officeDocument/2006/relationships/image" Target="../media/image6.pn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9.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8908" y="1115122"/>
            <a:ext cx="8047828" cy="1338146"/>
          </a:xfrm>
        </p:spPr>
        <p:txBody>
          <a:bodyPr>
            <a:normAutofit/>
          </a:bodyPr>
          <a:lstStyle/>
          <a:p>
            <a:r>
              <a:rPr lang="en-US">
                <a:solidFill>
                  <a:schemeClr val="accent4">
                    <a:lumMod val="75000"/>
                  </a:schemeClr>
                </a:solidFill>
                <a:latin typeface="Britannic Bold" panose="020B0903060703020204" pitchFamily="34" charset="0"/>
              </a:rPr>
              <a:t>Ln: 3 - ROCKS AND MINERALS</a:t>
            </a:r>
            <a:endParaRPr lang="en-IN">
              <a:solidFill>
                <a:schemeClr val="accent4">
                  <a:lumMod val="75000"/>
                </a:schemeClr>
              </a:solidFill>
              <a:latin typeface="Britannic Bold" panose="020B0903060703020204" pitchFamily="34" charset="0"/>
            </a:endParaRPr>
          </a:p>
        </p:txBody>
      </p:sp>
      <p:sp>
        <p:nvSpPr>
          <p:cNvPr id="3" name="Subtitle 2"/>
          <p:cNvSpPr>
            <a:spLocks noGrp="1"/>
          </p:cNvSpPr>
          <p:nvPr>
            <p:ph type="subTitle" idx="1"/>
          </p:nvPr>
        </p:nvSpPr>
        <p:spPr/>
        <p:txBody>
          <a:bodyPr/>
          <a:lstStyle/>
          <a:p>
            <a:r>
              <a:rPr lang="en-US"/>
              <a:t>Lesson : 7</a:t>
            </a:r>
            <a:endParaRPr lang="en-IN"/>
          </a:p>
        </p:txBody>
      </p:sp>
      <p:pic>
        <p:nvPicPr>
          <p:cNvPr id="5" name="Picture 4">
            <a:extLst>
              <a:ext uri="{FF2B5EF4-FFF2-40B4-BE49-F238E27FC236}">
                <a16:creationId xmlns:a16="http://schemas.microsoft.com/office/drawing/2014/main" id="{56C902A6-21FF-494F-8E80-787F81EDD80B}"/>
              </a:ext>
            </a:extLst>
          </p:cNvPr>
          <p:cNvPicPr>
            <a:picLocks noChangeAspect="1"/>
          </p:cNvPicPr>
          <p:nvPr/>
        </p:nvPicPr>
        <p:blipFill>
          <a:blip r:embed="rId2"/>
          <a:stretch>
            <a:fillRect/>
          </a:stretch>
        </p:blipFill>
        <p:spPr>
          <a:xfrm>
            <a:off x="5798634" y="3168341"/>
            <a:ext cx="6888101" cy="639940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6BFFC-BCE4-AB4A-B6F5-D3F5E39620E0}"/>
              </a:ext>
            </a:extLst>
          </p:cNvPr>
          <p:cNvSpPr>
            <a:spLocks noGrp="1"/>
          </p:cNvSpPr>
          <p:nvPr>
            <p:ph type="title"/>
          </p:nvPr>
        </p:nvSpPr>
        <p:spPr>
          <a:xfrm>
            <a:off x="3131127" y="4691473"/>
            <a:ext cx="11111346" cy="1459946"/>
          </a:xfrm>
        </p:spPr>
        <p:txBody>
          <a:bodyPr/>
          <a:lstStyle/>
          <a:p>
            <a:r>
              <a:rPr lang="en-US"/>
              <a:t>https://youtu.be/CeuYx-AbZdo</a:t>
            </a:r>
          </a:p>
        </p:txBody>
      </p:sp>
      <p:sp>
        <p:nvSpPr>
          <p:cNvPr id="3" name="Text Placeholder 2">
            <a:extLst>
              <a:ext uri="{FF2B5EF4-FFF2-40B4-BE49-F238E27FC236}">
                <a16:creationId xmlns:a16="http://schemas.microsoft.com/office/drawing/2014/main" id="{562F7D8F-FE74-C843-A07B-F4C499E30B84}"/>
              </a:ext>
            </a:extLst>
          </p:cNvPr>
          <p:cNvSpPr>
            <a:spLocks noGrp="1"/>
          </p:cNvSpPr>
          <p:nvPr>
            <p:ph type="body" idx="1"/>
          </p:nvPr>
        </p:nvSpPr>
        <p:spPr>
          <a:xfrm>
            <a:off x="4678157" y="215915"/>
            <a:ext cx="7197168" cy="1709327"/>
          </a:xfrm>
        </p:spPr>
        <p:txBody>
          <a:bodyPr>
            <a:normAutofit/>
          </a:bodyPr>
          <a:lstStyle/>
          <a:p>
            <a:r>
              <a:rPr lang="en-US" sz="2800" b="1">
                <a:solidFill>
                  <a:schemeClr val="tx1"/>
                </a:solidFill>
              </a:rPr>
              <a:t>Video on Formation of rocks</a:t>
            </a:r>
          </a:p>
        </p:txBody>
      </p:sp>
      <p:sp>
        <p:nvSpPr>
          <p:cNvPr id="4" name="Slide Number Placeholder 3">
            <a:extLst>
              <a:ext uri="{FF2B5EF4-FFF2-40B4-BE49-F238E27FC236}">
                <a16:creationId xmlns:a16="http://schemas.microsoft.com/office/drawing/2014/main" id="{D6746D13-4C03-6941-9DCE-ADF8AEB44F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10</a:t>
            </a:fld>
            <a:endParaRPr lang="en-US"/>
          </a:p>
        </p:txBody>
      </p:sp>
    </p:spTree>
    <p:extLst>
      <p:ext uri="{BB962C8B-B14F-4D97-AF65-F5344CB8AC3E}">
        <p14:creationId xmlns:p14="http://schemas.microsoft.com/office/powerpoint/2010/main" val="638286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DF859-C130-A64B-AD3F-A12F5763B1FB}"/>
              </a:ext>
            </a:extLst>
          </p:cNvPr>
          <p:cNvSpPr>
            <a:spLocks noGrp="1"/>
          </p:cNvSpPr>
          <p:nvPr>
            <p:ph type="title"/>
          </p:nvPr>
        </p:nvSpPr>
        <p:spPr>
          <a:xfrm>
            <a:off x="2609385" y="1382752"/>
            <a:ext cx="5885328" cy="1182028"/>
          </a:xfrm>
        </p:spPr>
        <p:txBody>
          <a:bodyPr/>
          <a:lstStyle/>
          <a:p>
            <a:r>
              <a:rPr lang="en-US">
                <a:solidFill>
                  <a:schemeClr val="accent2">
                    <a:lumMod val="75000"/>
                  </a:schemeClr>
                </a:solidFill>
                <a:latin typeface="Algerian" panose="04020705040A02060702" pitchFamily="82" charset="0"/>
              </a:rPr>
              <a:t>Today’s Assignment</a:t>
            </a:r>
          </a:p>
        </p:txBody>
      </p:sp>
      <p:sp>
        <p:nvSpPr>
          <p:cNvPr id="3" name="Text Placeholder 2">
            <a:extLst>
              <a:ext uri="{FF2B5EF4-FFF2-40B4-BE49-F238E27FC236}">
                <a16:creationId xmlns:a16="http://schemas.microsoft.com/office/drawing/2014/main" id="{C4FB89C2-0990-5443-8E53-7641827267AD}"/>
              </a:ext>
            </a:extLst>
          </p:cNvPr>
          <p:cNvSpPr>
            <a:spLocks noGrp="1"/>
          </p:cNvSpPr>
          <p:nvPr>
            <p:ph type="body" idx="1"/>
          </p:nvPr>
        </p:nvSpPr>
        <p:spPr>
          <a:xfrm>
            <a:off x="2341756" y="2765502"/>
            <a:ext cx="11424881" cy="1791175"/>
          </a:xfrm>
        </p:spPr>
        <p:txBody>
          <a:bodyPr>
            <a:normAutofit fontScale="77500" lnSpcReduction="20000"/>
          </a:bodyPr>
          <a:lstStyle/>
          <a:p>
            <a:r>
              <a:rPr lang="en-US" sz="5400" b="1">
                <a:solidFill>
                  <a:schemeClr val="tx1"/>
                </a:solidFill>
              </a:rPr>
              <a:t>1. Name three types of igneous rock.</a:t>
            </a:r>
          </a:p>
          <a:p>
            <a:r>
              <a:rPr lang="en-US" sz="5400" b="1">
                <a:solidFill>
                  <a:schemeClr val="tx1"/>
                </a:solidFill>
              </a:rPr>
              <a:t>2. Name the types of Sedimentary rocks.</a:t>
            </a:r>
          </a:p>
          <a:p>
            <a:r>
              <a:rPr lang="en-US" sz="5400" b="1">
                <a:solidFill>
                  <a:schemeClr val="tx1"/>
                </a:solidFill>
              </a:rPr>
              <a:t>3. Differentiate between magma and lava.</a:t>
            </a:r>
          </a:p>
        </p:txBody>
      </p:sp>
      <p:sp>
        <p:nvSpPr>
          <p:cNvPr id="4" name="Slide Number Placeholder 3">
            <a:extLst>
              <a:ext uri="{FF2B5EF4-FFF2-40B4-BE49-F238E27FC236}">
                <a16:creationId xmlns:a16="http://schemas.microsoft.com/office/drawing/2014/main" id="{F0F10089-DD93-AD42-9799-F486511B76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11</a:t>
            </a:fld>
            <a:endParaRPr lang="en-US"/>
          </a:p>
        </p:txBody>
      </p:sp>
    </p:spTree>
    <p:extLst>
      <p:ext uri="{BB962C8B-B14F-4D97-AF65-F5344CB8AC3E}">
        <p14:creationId xmlns:p14="http://schemas.microsoft.com/office/powerpoint/2010/main" val="734126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A3C32-254C-CC45-9119-A301212F5F90}"/>
              </a:ext>
            </a:extLst>
          </p:cNvPr>
          <p:cNvSpPr>
            <a:spLocks noGrp="1"/>
          </p:cNvSpPr>
          <p:nvPr>
            <p:ph type="title"/>
          </p:nvPr>
        </p:nvSpPr>
        <p:spPr>
          <a:xfrm rot="10800000" flipV="1">
            <a:off x="2734922" y="305880"/>
            <a:ext cx="10957685" cy="901980"/>
          </a:xfrm>
        </p:spPr>
        <p:txBody>
          <a:bodyPr/>
          <a:lstStyle/>
          <a:p>
            <a:r>
              <a:rPr lang="en-US"/>
              <a:t>Metamorphic Rock </a:t>
            </a:r>
          </a:p>
        </p:txBody>
      </p:sp>
      <p:sp>
        <p:nvSpPr>
          <p:cNvPr id="3" name="Text Placeholder 2">
            <a:extLst>
              <a:ext uri="{FF2B5EF4-FFF2-40B4-BE49-F238E27FC236}">
                <a16:creationId xmlns:a16="http://schemas.microsoft.com/office/drawing/2014/main" id="{E4E1140B-8CED-6640-8114-3DCADD80D749}"/>
              </a:ext>
            </a:extLst>
          </p:cNvPr>
          <p:cNvSpPr>
            <a:spLocks noGrp="1"/>
          </p:cNvSpPr>
          <p:nvPr>
            <p:ph type="body" idx="1"/>
          </p:nvPr>
        </p:nvSpPr>
        <p:spPr>
          <a:xfrm rot="10800000" flipV="1">
            <a:off x="3399759" y="1207860"/>
            <a:ext cx="8781062" cy="6193751"/>
          </a:xfrm>
        </p:spPr>
        <p:txBody>
          <a:bodyPr>
            <a:normAutofit fontScale="55000" lnSpcReduction="20000"/>
          </a:bodyPr>
          <a:lstStyle/>
          <a:p>
            <a:r>
              <a:rPr lang="en-US" sz="3600" b="1" dirty="0">
                <a:solidFill>
                  <a:srgbClr val="00B050"/>
                </a:solidFill>
              </a:rPr>
              <a:t>Metamorphosis</a:t>
            </a:r>
            <a:r>
              <a:rPr lang="en-US" sz="3600" b="1" dirty="0">
                <a:solidFill>
                  <a:schemeClr val="tx1"/>
                </a:solidFill>
              </a:rPr>
              <a:t>: Changing into something new or different.</a:t>
            </a:r>
          </a:p>
          <a:p>
            <a:pPr marL="685800" indent="-457200">
              <a:buFont typeface="Arial" panose="020B0604020202020204" pitchFamily="34" charset="0"/>
              <a:buChar char="•"/>
            </a:pPr>
            <a:r>
              <a:rPr lang="en-US" sz="3600" b="1" dirty="0">
                <a:solidFill>
                  <a:schemeClr val="tx1"/>
                </a:solidFill>
              </a:rPr>
              <a:t>The igneous and the sedimentary rocks under heat and pressure changes into Metamorphic rock.</a:t>
            </a:r>
          </a:p>
          <a:p>
            <a:pPr marL="685800" indent="-457200">
              <a:buFont typeface="Arial" panose="020B0604020202020204" pitchFamily="34" charset="0"/>
              <a:buChar char="•"/>
            </a:pPr>
            <a:r>
              <a:rPr lang="en-US" sz="3600" b="1" dirty="0">
                <a:solidFill>
                  <a:schemeClr val="tx1"/>
                </a:solidFill>
              </a:rPr>
              <a:t>They look different from </a:t>
            </a:r>
            <a:r>
              <a:rPr lang="en-US" sz="3600" b="1" dirty="0">
                <a:solidFill>
                  <a:schemeClr val="accent2"/>
                </a:solidFill>
              </a:rPr>
              <a:t>parent</a:t>
            </a:r>
            <a:r>
              <a:rPr lang="en-US" sz="3600" b="1" dirty="0">
                <a:solidFill>
                  <a:schemeClr val="tx1"/>
                </a:solidFill>
              </a:rPr>
              <a:t> rock.</a:t>
            </a:r>
          </a:p>
          <a:p>
            <a:pPr marL="685800" indent="-457200">
              <a:buFont typeface="Arial" panose="020B0604020202020204" pitchFamily="34" charset="0"/>
              <a:buChar char="•"/>
            </a:pPr>
            <a:r>
              <a:rPr lang="en-US" sz="3600" b="1" dirty="0">
                <a:solidFill>
                  <a:schemeClr val="tx1"/>
                </a:solidFill>
              </a:rPr>
              <a:t>Mostly they are stronger and harder than parent rock.</a:t>
            </a:r>
          </a:p>
          <a:p>
            <a:pPr marL="685800" indent="-457200">
              <a:buFont typeface="Arial" panose="020B0604020202020204" pitchFamily="34" charset="0"/>
              <a:buChar char="•"/>
            </a:pPr>
            <a:r>
              <a:rPr lang="en-US" sz="3600" b="1" dirty="0">
                <a:solidFill>
                  <a:schemeClr val="tx1"/>
                </a:solidFill>
              </a:rPr>
              <a:t>Some Metamorphic rocks are Marble, Slate, Genius and Quartzite.</a:t>
            </a:r>
          </a:p>
          <a:p>
            <a:pPr marL="228600" indent="0"/>
            <a:r>
              <a:rPr lang="en-US" sz="3600" b="1" dirty="0">
                <a:solidFill>
                  <a:schemeClr val="accent1">
                    <a:lumMod val="75000"/>
                  </a:schemeClr>
                </a:solidFill>
              </a:rPr>
              <a:t>Marble</a:t>
            </a:r>
            <a:r>
              <a:rPr lang="en-US" sz="3600" b="1" dirty="0">
                <a:solidFill>
                  <a:schemeClr val="tx1"/>
                </a:solidFill>
              </a:rPr>
              <a:t>: Limestone changes to marble(sedimentary rock to metamorphic rock)</a:t>
            </a:r>
          </a:p>
          <a:p>
            <a:pPr marL="685800" indent="-457200">
              <a:buFont typeface="Arial" panose="020B0604020202020204" pitchFamily="34" charset="0"/>
              <a:buChar char="•"/>
            </a:pPr>
            <a:r>
              <a:rPr lang="en-US" sz="3600" b="1" dirty="0">
                <a:solidFill>
                  <a:schemeClr val="tx1"/>
                </a:solidFill>
              </a:rPr>
              <a:t>Easily cut and made smooth easily.</a:t>
            </a:r>
          </a:p>
          <a:p>
            <a:pPr marL="685800" indent="-457200">
              <a:buFont typeface="Arial" panose="020B0604020202020204" pitchFamily="34" charset="0"/>
              <a:buChar char="•"/>
            </a:pPr>
            <a:r>
              <a:rPr lang="en-US" sz="3600" b="1" dirty="0">
                <a:solidFill>
                  <a:schemeClr val="tx1"/>
                </a:solidFill>
              </a:rPr>
              <a:t>Different colors like black, red, white, etc.</a:t>
            </a:r>
          </a:p>
          <a:p>
            <a:pPr marL="228600" indent="0"/>
            <a:r>
              <a:rPr lang="en-US" sz="3600" b="1" dirty="0">
                <a:solidFill>
                  <a:srgbClr val="FF0000"/>
                </a:solidFill>
              </a:rPr>
              <a:t>Slate</a:t>
            </a:r>
            <a:r>
              <a:rPr lang="en-US" sz="3600" b="1" dirty="0">
                <a:solidFill>
                  <a:schemeClr val="tx1"/>
                </a:solidFill>
              </a:rPr>
              <a:t>: Shale </a:t>
            </a:r>
            <a:r>
              <a:rPr lang="en-IN" sz="3600" b="1">
                <a:solidFill>
                  <a:schemeClr val="tx1"/>
                </a:solidFill>
              </a:rPr>
              <a:t>change </a:t>
            </a:r>
            <a:r>
              <a:rPr lang="en-US" sz="3600" b="1">
                <a:solidFill>
                  <a:schemeClr val="tx1"/>
                </a:solidFill>
              </a:rPr>
              <a:t>to </a:t>
            </a:r>
            <a:r>
              <a:rPr lang="en-US" sz="3600" b="1" dirty="0">
                <a:solidFill>
                  <a:schemeClr val="tx1"/>
                </a:solidFill>
              </a:rPr>
              <a:t>slate.</a:t>
            </a:r>
          </a:p>
          <a:p>
            <a:pPr marL="685800" indent="-457200">
              <a:buFont typeface="Arial" panose="020B0604020202020204" pitchFamily="34" charset="0"/>
              <a:buChar char="•"/>
            </a:pPr>
            <a:r>
              <a:rPr lang="en-US" sz="3600" b="1" dirty="0">
                <a:solidFill>
                  <a:schemeClr val="tx1"/>
                </a:solidFill>
              </a:rPr>
              <a:t>They are black and shiny, can be cut into pieces.</a:t>
            </a:r>
          </a:p>
          <a:p>
            <a:pPr marL="685800" indent="-457200">
              <a:buFont typeface="Arial" panose="020B0604020202020204" pitchFamily="34" charset="0"/>
              <a:buChar char="•"/>
            </a:pPr>
            <a:r>
              <a:rPr lang="en-US" sz="3600" b="1" dirty="0">
                <a:solidFill>
                  <a:schemeClr val="tx1"/>
                </a:solidFill>
              </a:rPr>
              <a:t>Used to make blackboard,  slate etc.</a:t>
            </a:r>
          </a:p>
          <a:p>
            <a:pPr marL="228600" indent="0"/>
            <a:r>
              <a:rPr lang="en-US" sz="3600" b="1" dirty="0" err="1">
                <a:solidFill>
                  <a:srgbClr val="FF0000"/>
                </a:solidFill>
              </a:rPr>
              <a:t>Gniess</a:t>
            </a:r>
            <a:r>
              <a:rPr lang="en-US" sz="3600" b="1" dirty="0">
                <a:solidFill>
                  <a:schemeClr val="tx1"/>
                </a:solidFill>
              </a:rPr>
              <a:t>: Granite changes to </a:t>
            </a:r>
            <a:r>
              <a:rPr lang="en-US" sz="3600" b="1" dirty="0" err="1">
                <a:solidFill>
                  <a:schemeClr val="tx1"/>
                </a:solidFill>
              </a:rPr>
              <a:t>gniess</a:t>
            </a:r>
            <a:r>
              <a:rPr lang="en-US" sz="3600" b="1" dirty="0">
                <a:solidFill>
                  <a:schemeClr val="tx1"/>
                </a:solidFill>
              </a:rPr>
              <a:t>(igneous rock to metamorphic rock)</a:t>
            </a:r>
          </a:p>
          <a:p>
            <a:pPr marL="685800" indent="-457200">
              <a:buFont typeface="Arial" panose="020B0604020202020204" pitchFamily="34" charset="0"/>
              <a:buChar char="•"/>
            </a:pPr>
            <a:r>
              <a:rPr lang="en-US" sz="3600" b="1" dirty="0">
                <a:solidFill>
                  <a:schemeClr val="tx1"/>
                </a:solidFill>
              </a:rPr>
              <a:t>They have light and dark bands.</a:t>
            </a:r>
          </a:p>
          <a:p>
            <a:pPr marL="685800" indent="-457200">
              <a:buFont typeface="Arial" panose="020B0604020202020204" pitchFamily="34" charset="0"/>
              <a:buChar char="•"/>
            </a:pPr>
            <a:r>
              <a:rPr lang="en-US" sz="3600" b="1" dirty="0">
                <a:solidFill>
                  <a:schemeClr val="tx1"/>
                </a:solidFill>
              </a:rPr>
              <a:t>Used in flooring and paving. </a:t>
            </a:r>
          </a:p>
          <a:p>
            <a:pPr marL="228600" indent="0"/>
            <a:r>
              <a:rPr lang="en-US" sz="3600" b="1" dirty="0">
                <a:solidFill>
                  <a:srgbClr val="FF0000"/>
                </a:solidFill>
              </a:rPr>
              <a:t>Quartzite</a:t>
            </a:r>
            <a:r>
              <a:rPr lang="en-US" sz="3600" b="1" dirty="0">
                <a:solidFill>
                  <a:schemeClr val="tx1"/>
                </a:solidFill>
              </a:rPr>
              <a:t>: Sandstone changes to Quartzite ( sedimentary rock to metamorphic rock)</a:t>
            </a:r>
          </a:p>
          <a:p>
            <a:pPr marL="685800" indent="-457200">
              <a:buFont typeface="Arial" panose="020B0604020202020204" pitchFamily="34" charset="0"/>
              <a:buChar char="•"/>
            </a:pPr>
            <a:r>
              <a:rPr lang="en-US" sz="3600" b="1" dirty="0">
                <a:solidFill>
                  <a:schemeClr val="tx1"/>
                </a:solidFill>
              </a:rPr>
              <a:t>They are very hard and used to make status .</a:t>
            </a:r>
          </a:p>
          <a:p>
            <a:pPr marL="685800" indent="-457200">
              <a:buFont typeface="Arial" panose="020B0604020202020204" pitchFamily="34" charset="0"/>
              <a:buChar char="•"/>
            </a:pPr>
            <a:endParaRPr lang="en-US" sz="3600" b="1" dirty="0">
              <a:solidFill>
                <a:schemeClr val="tx1"/>
              </a:solidFill>
            </a:endParaRPr>
          </a:p>
          <a:p>
            <a:pPr marL="685800" indent="-457200">
              <a:buFont typeface="Arial" panose="020B0604020202020204" pitchFamily="34" charset="0"/>
              <a:buChar char="•"/>
            </a:pPr>
            <a:endParaRPr lang="en-US" sz="2800" b="1" dirty="0">
              <a:solidFill>
                <a:schemeClr val="tx1"/>
              </a:solidFill>
            </a:endParaRPr>
          </a:p>
          <a:p>
            <a:pPr marL="228600" indent="0"/>
            <a:endParaRPr lang="en-US" sz="2800" b="1" dirty="0">
              <a:solidFill>
                <a:schemeClr val="tx1"/>
              </a:solidFill>
            </a:endParaRPr>
          </a:p>
        </p:txBody>
      </p:sp>
      <p:sp>
        <p:nvSpPr>
          <p:cNvPr id="4" name="Slide Number Placeholder 3">
            <a:extLst>
              <a:ext uri="{FF2B5EF4-FFF2-40B4-BE49-F238E27FC236}">
                <a16:creationId xmlns:a16="http://schemas.microsoft.com/office/drawing/2014/main" id="{7C24B223-9484-B440-A3A1-82E7B1CFEA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a:t>
            </a:fld>
            <a:endParaRPr lang="en-US"/>
          </a:p>
        </p:txBody>
      </p:sp>
      <p:pic>
        <p:nvPicPr>
          <p:cNvPr id="5" name="Picture 5">
            <a:extLst>
              <a:ext uri="{FF2B5EF4-FFF2-40B4-BE49-F238E27FC236}">
                <a16:creationId xmlns:a16="http://schemas.microsoft.com/office/drawing/2014/main" id="{B318E990-663E-004A-B4AD-95B782A24FFE}"/>
              </a:ext>
            </a:extLst>
          </p:cNvPr>
          <p:cNvPicPr>
            <a:picLocks noChangeAspect="1"/>
          </p:cNvPicPr>
          <p:nvPr/>
        </p:nvPicPr>
        <p:blipFill>
          <a:blip r:embed="rId2"/>
          <a:stretch>
            <a:fillRect/>
          </a:stretch>
        </p:blipFill>
        <p:spPr>
          <a:xfrm>
            <a:off x="12645658" y="2073393"/>
            <a:ext cx="5130587" cy="4145332"/>
          </a:xfrm>
          <a:prstGeom prst="rect">
            <a:avLst/>
          </a:prstGeom>
        </p:spPr>
      </p:pic>
      <p:pic>
        <p:nvPicPr>
          <p:cNvPr id="11" name="Picture 10">
            <a:extLst>
              <a:ext uri="{FF2B5EF4-FFF2-40B4-BE49-F238E27FC236}">
                <a16:creationId xmlns:a16="http://schemas.microsoft.com/office/drawing/2014/main" id="{639D1F47-D8DF-9641-8CA7-E96DA7E88226}"/>
              </a:ext>
            </a:extLst>
          </p:cNvPr>
          <p:cNvPicPr>
            <a:picLocks noChangeAspect="1"/>
          </p:cNvPicPr>
          <p:nvPr/>
        </p:nvPicPr>
        <p:blipFill>
          <a:blip r:embed="rId3"/>
          <a:stretch>
            <a:fillRect/>
          </a:stretch>
        </p:blipFill>
        <p:spPr>
          <a:xfrm>
            <a:off x="4931836" y="7096273"/>
            <a:ext cx="2725589" cy="2725589"/>
          </a:xfrm>
          <a:prstGeom prst="rect">
            <a:avLst/>
          </a:prstGeom>
        </p:spPr>
      </p:pic>
      <p:pic>
        <p:nvPicPr>
          <p:cNvPr id="14" name="Picture 13">
            <a:extLst>
              <a:ext uri="{FF2B5EF4-FFF2-40B4-BE49-F238E27FC236}">
                <a16:creationId xmlns:a16="http://schemas.microsoft.com/office/drawing/2014/main" id="{E2233946-B1FA-C445-9E54-8778126ED2B1}"/>
              </a:ext>
            </a:extLst>
          </p:cNvPr>
          <p:cNvPicPr>
            <a:picLocks noChangeAspect="1"/>
          </p:cNvPicPr>
          <p:nvPr/>
        </p:nvPicPr>
        <p:blipFill>
          <a:blip r:embed="rId4"/>
          <a:stretch>
            <a:fillRect/>
          </a:stretch>
        </p:blipFill>
        <p:spPr>
          <a:xfrm>
            <a:off x="588358" y="2762942"/>
            <a:ext cx="2346564" cy="5145974"/>
          </a:xfrm>
          <a:prstGeom prst="rect">
            <a:avLst/>
          </a:prstGeom>
        </p:spPr>
      </p:pic>
      <p:pic>
        <p:nvPicPr>
          <p:cNvPr id="16" name="Picture 15">
            <a:extLst>
              <a:ext uri="{FF2B5EF4-FFF2-40B4-BE49-F238E27FC236}">
                <a16:creationId xmlns:a16="http://schemas.microsoft.com/office/drawing/2014/main" id="{CDC628D3-881F-0043-9A61-CE0AD9C94288}"/>
              </a:ext>
            </a:extLst>
          </p:cNvPr>
          <p:cNvPicPr>
            <a:picLocks noChangeAspect="1"/>
          </p:cNvPicPr>
          <p:nvPr/>
        </p:nvPicPr>
        <p:blipFill>
          <a:blip r:embed="rId5"/>
          <a:stretch>
            <a:fillRect/>
          </a:stretch>
        </p:blipFill>
        <p:spPr>
          <a:xfrm>
            <a:off x="10782423" y="6798706"/>
            <a:ext cx="2280434" cy="2280434"/>
          </a:xfrm>
          <a:prstGeom prst="rect">
            <a:avLst/>
          </a:prstGeom>
        </p:spPr>
      </p:pic>
    </p:spTree>
    <p:extLst>
      <p:ext uri="{BB962C8B-B14F-4D97-AF65-F5344CB8AC3E}">
        <p14:creationId xmlns:p14="http://schemas.microsoft.com/office/powerpoint/2010/main" val="3510535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9C2CE-E0D0-7044-BA59-2F3AA06605C8}"/>
              </a:ext>
            </a:extLst>
          </p:cNvPr>
          <p:cNvSpPr>
            <a:spLocks noGrp="1"/>
          </p:cNvSpPr>
          <p:nvPr>
            <p:ph type="title"/>
          </p:nvPr>
        </p:nvSpPr>
        <p:spPr>
          <a:xfrm>
            <a:off x="3580590" y="1115561"/>
            <a:ext cx="10813743" cy="1187532"/>
          </a:xfrm>
        </p:spPr>
        <p:txBody>
          <a:bodyPr/>
          <a:lstStyle/>
          <a:p>
            <a:r>
              <a:rPr lang="en-US"/>
              <a:t>Rocks as Resources </a:t>
            </a:r>
          </a:p>
        </p:txBody>
      </p:sp>
      <p:sp>
        <p:nvSpPr>
          <p:cNvPr id="3" name="Text Placeholder 2">
            <a:extLst>
              <a:ext uri="{FF2B5EF4-FFF2-40B4-BE49-F238E27FC236}">
                <a16:creationId xmlns:a16="http://schemas.microsoft.com/office/drawing/2014/main" id="{630A964B-5B56-934B-A698-6A0C48B3D4DB}"/>
              </a:ext>
            </a:extLst>
          </p:cNvPr>
          <p:cNvSpPr>
            <a:spLocks noGrp="1"/>
          </p:cNvSpPr>
          <p:nvPr>
            <p:ph type="body" idx="1"/>
          </p:nvPr>
        </p:nvSpPr>
        <p:spPr>
          <a:xfrm rot="10800000" flipV="1">
            <a:off x="1334068" y="2180958"/>
            <a:ext cx="8723972" cy="4219574"/>
          </a:xfrm>
        </p:spPr>
        <p:txBody>
          <a:bodyPr>
            <a:normAutofit/>
          </a:bodyPr>
          <a:lstStyle/>
          <a:p>
            <a:pPr marL="571500" indent="-342900">
              <a:buFont typeface="Arial" panose="020B0604020202020204" pitchFamily="34" charset="0"/>
              <a:buChar char="•"/>
            </a:pPr>
            <a:r>
              <a:rPr lang="en-US" sz="2400">
                <a:solidFill>
                  <a:schemeClr val="tx1"/>
                </a:solidFill>
              </a:rPr>
              <a:t>Rocks provide us with important resources such as fuels, metals and gemstones.</a:t>
            </a:r>
          </a:p>
          <a:p>
            <a:pPr marL="228600" indent="0"/>
            <a:r>
              <a:rPr lang="en-US" sz="2400">
                <a:solidFill>
                  <a:schemeClr val="accent2"/>
                </a:solidFill>
              </a:rPr>
              <a:t>Fuel</a:t>
            </a:r>
            <a:r>
              <a:rPr lang="en-US" sz="2400">
                <a:solidFill>
                  <a:schemeClr val="tx1"/>
                </a:solidFill>
              </a:rPr>
              <a:t>: Coal and petroleum. </a:t>
            </a:r>
          </a:p>
          <a:p>
            <a:pPr marL="571500" indent="-342900">
              <a:buFont typeface="Arial" panose="020B0604020202020204" pitchFamily="34" charset="0"/>
              <a:buChar char="•"/>
            </a:pPr>
            <a:r>
              <a:rPr lang="en-US" sz="2400">
                <a:solidFill>
                  <a:schemeClr val="accent2"/>
                </a:solidFill>
              </a:rPr>
              <a:t>Coal</a:t>
            </a:r>
            <a:r>
              <a:rPr lang="en-US" sz="2400">
                <a:solidFill>
                  <a:schemeClr val="tx1"/>
                </a:solidFill>
              </a:rPr>
              <a:t>: Shiny black Sedimentary rock. </a:t>
            </a:r>
          </a:p>
          <a:p>
            <a:pPr marL="571500" indent="-342900">
              <a:buFont typeface="Arial" panose="020B0604020202020204" pitchFamily="34" charset="0"/>
              <a:buChar char="•"/>
            </a:pPr>
            <a:r>
              <a:rPr lang="en-US" sz="2400">
                <a:solidFill>
                  <a:schemeClr val="tx1"/>
                </a:solidFill>
              </a:rPr>
              <a:t>They are found in </a:t>
            </a:r>
            <a:r>
              <a:rPr lang="en-US" sz="2400">
                <a:solidFill>
                  <a:schemeClr val="accent3"/>
                </a:solidFill>
              </a:rPr>
              <a:t>low lying</a:t>
            </a:r>
            <a:r>
              <a:rPr lang="en-US" sz="2400">
                <a:solidFill>
                  <a:schemeClr val="tx1"/>
                </a:solidFill>
              </a:rPr>
              <a:t> area and covered with thick </a:t>
            </a:r>
            <a:r>
              <a:rPr lang="en-US" sz="2400">
                <a:solidFill>
                  <a:schemeClr val="accent4"/>
                </a:solidFill>
              </a:rPr>
              <a:t>swampy</a:t>
            </a:r>
            <a:r>
              <a:rPr lang="en-US" sz="2400">
                <a:solidFill>
                  <a:schemeClr val="tx1"/>
                </a:solidFill>
              </a:rPr>
              <a:t> forest.</a:t>
            </a:r>
          </a:p>
          <a:p>
            <a:pPr marL="571500" indent="-342900">
              <a:buFont typeface="Arial" panose="020B0604020202020204" pitchFamily="34" charset="0"/>
              <a:buChar char="•"/>
            </a:pPr>
            <a:endParaRPr lang="en-US" sz="2400">
              <a:solidFill>
                <a:schemeClr val="tx1"/>
              </a:solidFill>
            </a:endParaRPr>
          </a:p>
          <a:p>
            <a:pPr marL="571500" indent="-342900">
              <a:buFont typeface="Arial" panose="020B0604020202020204" pitchFamily="34" charset="0"/>
              <a:buChar char="•"/>
            </a:pPr>
            <a:endParaRPr lang="en-US" sz="2400">
              <a:solidFill>
                <a:schemeClr val="tx1"/>
              </a:solidFill>
            </a:endParaRPr>
          </a:p>
          <a:p>
            <a:endParaRPr lang="en-US" sz="2400">
              <a:solidFill>
                <a:schemeClr val="tx1"/>
              </a:solidFill>
            </a:endParaRPr>
          </a:p>
        </p:txBody>
      </p:sp>
      <p:sp>
        <p:nvSpPr>
          <p:cNvPr id="4" name="Slide Number Placeholder 3">
            <a:extLst>
              <a:ext uri="{FF2B5EF4-FFF2-40B4-BE49-F238E27FC236}">
                <a16:creationId xmlns:a16="http://schemas.microsoft.com/office/drawing/2014/main" id="{7DCDD40B-6428-2E45-9603-F84ACB6EBE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13</a:t>
            </a:fld>
            <a:endParaRPr lang="en-US"/>
          </a:p>
        </p:txBody>
      </p:sp>
      <p:pic>
        <p:nvPicPr>
          <p:cNvPr id="7" name="Picture 6">
            <a:extLst>
              <a:ext uri="{FF2B5EF4-FFF2-40B4-BE49-F238E27FC236}">
                <a16:creationId xmlns:a16="http://schemas.microsoft.com/office/drawing/2014/main" id="{8A4193FF-E429-4940-BDC6-EB5A7586127E}"/>
              </a:ext>
            </a:extLst>
          </p:cNvPr>
          <p:cNvPicPr>
            <a:picLocks noChangeAspect="1"/>
          </p:cNvPicPr>
          <p:nvPr/>
        </p:nvPicPr>
        <p:blipFill>
          <a:blip r:embed="rId2"/>
          <a:stretch>
            <a:fillRect/>
          </a:stretch>
        </p:blipFill>
        <p:spPr>
          <a:xfrm>
            <a:off x="10782300" y="3033712"/>
            <a:ext cx="6591300" cy="4219575"/>
          </a:xfrm>
          <a:prstGeom prst="rect">
            <a:avLst/>
          </a:prstGeom>
        </p:spPr>
      </p:pic>
    </p:spTree>
    <p:extLst>
      <p:ext uri="{BB962C8B-B14F-4D97-AF65-F5344CB8AC3E}">
        <p14:creationId xmlns:p14="http://schemas.microsoft.com/office/powerpoint/2010/main" val="2083695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74A4-CEDC-E343-A4A3-9AAA6CFAC3D6}"/>
              </a:ext>
            </a:extLst>
          </p:cNvPr>
          <p:cNvSpPr>
            <a:spLocks noGrp="1"/>
          </p:cNvSpPr>
          <p:nvPr>
            <p:ph type="title"/>
          </p:nvPr>
        </p:nvSpPr>
        <p:spPr>
          <a:xfrm>
            <a:off x="3148760" y="539788"/>
            <a:ext cx="11317544" cy="1493366"/>
          </a:xfrm>
        </p:spPr>
        <p:txBody>
          <a:bodyPr/>
          <a:lstStyle/>
          <a:p>
            <a:r>
              <a:rPr lang="en-US"/>
              <a:t>Formation of Petroleum and Natural gas</a:t>
            </a:r>
          </a:p>
        </p:txBody>
      </p:sp>
      <p:sp>
        <p:nvSpPr>
          <p:cNvPr id="3" name="Text Placeholder 2">
            <a:extLst>
              <a:ext uri="{FF2B5EF4-FFF2-40B4-BE49-F238E27FC236}">
                <a16:creationId xmlns:a16="http://schemas.microsoft.com/office/drawing/2014/main" id="{C24C8D7E-3E17-9E4F-9C54-994ABC40ED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2828D7-1D57-B54F-AB15-CA006A260A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14</a:t>
            </a:fld>
            <a:endParaRPr lang="en-US"/>
          </a:p>
        </p:txBody>
      </p:sp>
      <p:pic>
        <p:nvPicPr>
          <p:cNvPr id="7" name="Picture 6">
            <a:extLst>
              <a:ext uri="{FF2B5EF4-FFF2-40B4-BE49-F238E27FC236}">
                <a16:creationId xmlns:a16="http://schemas.microsoft.com/office/drawing/2014/main" id="{99025CFB-3F80-5748-9A74-69EF2C4D1877}"/>
              </a:ext>
            </a:extLst>
          </p:cNvPr>
          <p:cNvPicPr>
            <a:picLocks noChangeAspect="1"/>
          </p:cNvPicPr>
          <p:nvPr/>
        </p:nvPicPr>
        <p:blipFill>
          <a:blip r:embed="rId2"/>
          <a:stretch>
            <a:fillRect/>
          </a:stretch>
        </p:blipFill>
        <p:spPr>
          <a:xfrm>
            <a:off x="2096624" y="1890085"/>
            <a:ext cx="7047376" cy="6903548"/>
          </a:xfrm>
          <a:prstGeom prst="rect">
            <a:avLst/>
          </a:prstGeom>
        </p:spPr>
      </p:pic>
      <p:pic>
        <p:nvPicPr>
          <p:cNvPr id="10" name="Picture 9">
            <a:extLst>
              <a:ext uri="{FF2B5EF4-FFF2-40B4-BE49-F238E27FC236}">
                <a16:creationId xmlns:a16="http://schemas.microsoft.com/office/drawing/2014/main" id="{C01F3770-5C7A-9048-A858-FEC927B4A482}"/>
              </a:ext>
            </a:extLst>
          </p:cNvPr>
          <p:cNvPicPr>
            <a:picLocks noChangeAspect="1"/>
          </p:cNvPicPr>
          <p:nvPr/>
        </p:nvPicPr>
        <p:blipFill>
          <a:blip r:embed="rId3"/>
          <a:stretch>
            <a:fillRect/>
          </a:stretch>
        </p:blipFill>
        <p:spPr>
          <a:xfrm>
            <a:off x="9869024" y="2950370"/>
            <a:ext cx="7696663" cy="4386259"/>
          </a:xfrm>
          <a:prstGeom prst="rect">
            <a:avLst/>
          </a:prstGeom>
        </p:spPr>
      </p:pic>
    </p:spTree>
    <p:extLst>
      <p:ext uri="{BB962C8B-B14F-4D97-AF65-F5344CB8AC3E}">
        <p14:creationId xmlns:p14="http://schemas.microsoft.com/office/powerpoint/2010/main" val="2369245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47C5-50D6-6347-BFE1-A48FCC01A397}"/>
              </a:ext>
            </a:extLst>
          </p:cNvPr>
          <p:cNvSpPr>
            <a:spLocks noGrp="1"/>
          </p:cNvSpPr>
          <p:nvPr>
            <p:ph type="title"/>
          </p:nvPr>
        </p:nvSpPr>
        <p:spPr>
          <a:xfrm>
            <a:off x="2914851" y="1007605"/>
            <a:ext cx="11515467" cy="1151545"/>
          </a:xfrm>
        </p:spPr>
        <p:txBody>
          <a:bodyPr/>
          <a:lstStyle/>
          <a:p>
            <a:r>
              <a:rPr lang="en-US"/>
              <a:t>Video of formation of Petroleum and Natural gas</a:t>
            </a:r>
          </a:p>
        </p:txBody>
      </p:sp>
      <p:sp>
        <p:nvSpPr>
          <p:cNvPr id="3" name="Text Placeholder 2">
            <a:extLst>
              <a:ext uri="{FF2B5EF4-FFF2-40B4-BE49-F238E27FC236}">
                <a16:creationId xmlns:a16="http://schemas.microsoft.com/office/drawing/2014/main" id="{1F21183E-41E0-4E46-A117-08D517327B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3AE7B0-296F-9E4E-80FF-41DA789446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15</a:t>
            </a:fld>
            <a:endParaRPr lang="en-US"/>
          </a:p>
        </p:txBody>
      </p:sp>
      <p:pic>
        <p:nvPicPr>
          <p:cNvPr id="5" name="Science - How petroleum was formed, its extraction, refining and uses - English.mp4">
            <a:hlinkClick r:id="" action="ppaction://media"/>
            <a:extLst>
              <a:ext uri="{FF2B5EF4-FFF2-40B4-BE49-F238E27FC236}">
                <a16:creationId xmlns:a16="http://schemas.microsoft.com/office/drawing/2014/main" id="{6F121CA1-1E08-BD49-A7F4-02777AEF41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47130" y="1833682"/>
            <a:ext cx="10650907" cy="7988180"/>
          </a:xfrm>
          <a:prstGeom prst="rect">
            <a:avLst/>
          </a:prstGeom>
        </p:spPr>
      </p:pic>
    </p:spTree>
    <p:extLst>
      <p:ext uri="{BB962C8B-B14F-4D97-AF65-F5344CB8AC3E}">
        <p14:creationId xmlns:p14="http://schemas.microsoft.com/office/powerpoint/2010/main" val="76081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FBC0-ED12-4945-AC8B-0EA83F8CA777}"/>
              </a:ext>
            </a:extLst>
          </p:cNvPr>
          <p:cNvSpPr>
            <a:spLocks noGrp="1"/>
          </p:cNvSpPr>
          <p:nvPr>
            <p:ph type="title"/>
          </p:nvPr>
        </p:nvSpPr>
        <p:spPr>
          <a:xfrm>
            <a:off x="3940449" y="791688"/>
            <a:ext cx="10471876" cy="1781299"/>
          </a:xfrm>
        </p:spPr>
        <p:txBody>
          <a:bodyPr/>
          <a:lstStyle/>
          <a:p>
            <a:r>
              <a:rPr lang="en-US"/>
              <a:t>Metals</a:t>
            </a:r>
          </a:p>
        </p:txBody>
      </p:sp>
      <p:sp>
        <p:nvSpPr>
          <p:cNvPr id="3" name="Text Placeholder 2">
            <a:extLst>
              <a:ext uri="{FF2B5EF4-FFF2-40B4-BE49-F238E27FC236}">
                <a16:creationId xmlns:a16="http://schemas.microsoft.com/office/drawing/2014/main" id="{97076115-8330-5B4A-927F-055BB6322CFA}"/>
              </a:ext>
            </a:extLst>
          </p:cNvPr>
          <p:cNvSpPr>
            <a:spLocks noGrp="1"/>
          </p:cNvSpPr>
          <p:nvPr>
            <p:ph type="body" idx="1"/>
          </p:nvPr>
        </p:nvSpPr>
        <p:spPr>
          <a:xfrm>
            <a:off x="722313" y="2114169"/>
            <a:ext cx="7772400" cy="2292732"/>
          </a:xfrm>
        </p:spPr>
        <p:txBody>
          <a:bodyPr>
            <a:normAutofit fontScale="32500" lnSpcReduction="20000"/>
          </a:bodyPr>
          <a:lstStyle/>
          <a:p>
            <a:pPr marL="228600" indent="0"/>
            <a:r>
              <a:rPr lang="en-US" sz="5100">
                <a:solidFill>
                  <a:schemeClr val="accent2"/>
                </a:solidFill>
              </a:rPr>
              <a:t>Ore</a:t>
            </a:r>
            <a:r>
              <a:rPr lang="en-US" sz="5100">
                <a:solidFill>
                  <a:schemeClr val="tx1"/>
                </a:solidFill>
              </a:rPr>
              <a:t>: Rocks with Minerals which are rich in metals.</a:t>
            </a:r>
          </a:p>
          <a:p>
            <a:pPr marL="571500" indent="-342900">
              <a:buFont typeface="Arial" panose="020B0604020202020204" pitchFamily="34" charset="0"/>
              <a:buChar char="•"/>
            </a:pPr>
            <a:r>
              <a:rPr lang="en-US" sz="5100">
                <a:solidFill>
                  <a:schemeClr val="tx1"/>
                </a:solidFill>
              </a:rPr>
              <a:t>Metals are the minerals present in the rocks.</a:t>
            </a:r>
          </a:p>
          <a:p>
            <a:pPr marL="571500" indent="-342900">
              <a:buFont typeface="Arial" panose="020B0604020202020204" pitchFamily="34" charset="0"/>
              <a:buChar char="•"/>
            </a:pPr>
            <a:r>
              <a:rPr lang="en-US" sz="5100">
                <a:solidFill>
                  <a:schemeClr val="accent2"/>
                </a:solidFill>
              </a:rPr>
              <a:t>Bauxite</a:t>
            </a:r>
            <a:r>
              <a:rPr lang="en-US" sz="5100">
                <a:solidFill>
                  <a:schemeClr val="tx1"/>
                </a:solidFill>
              </a:rPr>
              <a:t>: an ore of Aluminum </a:t>
            </a:r>
          </a:p>
          <a:p>
            <a:pPr marL="571500" indent="-342900">
              <a:buFont typeface="Arial" panose="020B0604020202020204" pitchFamily="34" charset="0"/>
              <a:buChar char="•"/>
            </a:pPr>
            <a:r>
              <a:rPr lang="en-US" sz="5100">
                <a:solidFill>
                  <a:schemeClr val="tx1"/>
                </a:solidFill>
              </a:rPr>
              <a:t>Uses: utensils,  aircraft, etc.</a:t>
            </a:r>
          </a:p>
          <a:p>
            <a:pPr marL="571500" indent="-342900">
              <a:buFont typeface="Arial" panose="020B0604020202020204" pitchFamily="34" charset="0"/>
              <a:buChar char="•"/>
            </a:pPr>
            <a:r>
              <a:rPr lang="en-US" sz="5100">
                <a:solidFill>
                  <a:schemeClr val="tx1"/>
                </a:solidFill>
              </a:rPr>
              <a:t>Metals like </a:t>
            </a:r>
            <a:r>
              <a:rPr lang="en-US" sz="5100">
                <a:solidFill>
                  <a:schemeClr val="accent2"/>
                </a:solidFill>
              </a:rPr>
              <a:t>gold</a:t>
            </a:r>
            <a:r>
              <a:rPr lang="en-US" sz="5100">
                <a:solidFill>
                  <a:schemeClr val="tx1"/>
                </a:solidFill>
              </a:rPr>
              <a:t> and </a:t>
            </a:r>
            <a:r>
              <a:rPr lang="en-US" sz="5100">
                <a:solidFill>
                  <a:schemeClr val="accent2"/>
                </a:solidFill>
              </a:rPr>
              <a:t>silver</a:t>
            </a:r>
            <a:r>
              <a:rPr lang="en-US" sz="5100">
                <a:solidFill>
                  <a:schemeClr val="tx1"/>
                </a:solidFill>
              </a:rPr>
              <a:t> are used to make jewelry. </a:t>
            </a:r>
          </a:p>
          <a:p>
            <a:pPr marL="571500" indent="-342900">
              <a:buFont typeface="Arial" panose="020B0604020202020204" pitchFamily="34" charset="0"/>
              <a:buChar char="•"/>
            </a:pPr>
            <a:r>
              <a:rPr lang="en-US" sz="5100">
                <a:solidFill>
                  <a:schemeClr val="accent2"/>
                </a:solidFill>
              </a:rPr>
              <a:t>Gemstones:</a:t>
            </a:r>
            <a:r>
              <a:rPr lang="en-US" sz="5100">
                <a:solidFill>
                  <a:schemeClr val="tx1"/>
                </a:solidFill>
              </a:rPr>
              <a:t> Gemstores are precious rocks that are cut and polished and used.</a:t>
            </a:r>
          </a:p>
          <a:p>
            <a:pPr marL="571500" indent="-342900">
              <a:buFont typeface="Arial" panose="020B0604020202020204" pitchFamily="34" charset="0"/>
              <a:buChar char="•"/>
            </a:pPr>
            <a:r>
              <a:rPr lang="en-US" sz="5100">
                <a:solidFill>
                  <a:schemeClr val="tx1"/>
                </a:solidFill>
              </a:rPr>
              <a:t>Thay are diamond,  ruby, emerald etc.</a:t>
            </a:r>
          </a:p>
          <a:p>
            <a:pPr marL="571500" indent="-342900">
              <a:buFont typeface="Arial" panose="020B0604020202020204" pitchFamily="34" charset="0"/>
              <a:buChar char="•"/>
            </a:pPr>
            <a:endParaRPr lang="en-US" sz="2400">
              <a:solidFill>
                <a:schemeClr val="tx1"/>
              </a:solidFill>
            </a:endParaRPr>
          </a:p>
          <a:p>
            <a:endParaRPr lang="en-US"/>
          </a:p>
        </p:txBody>
      </p:sp>
      <p:sp>
        <p:nvSpPr>
          <p:cNvPr id="4" name="Slide Number Placeholder 3">
            <a:extLst>
              <a:ext uri="{FF2B5EF4-FFF2-40B4-BE49-F238E27FC236}">
                <a16:creationId xmlns:a16="http://schemas.microsoft.com/office/drawing/2014/main" id="{3AF7EC30-0B24-CA43-8F2C-E624F41974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16</a:t>
            </a:fld>
            <a:endParaRPr lang="en-US"/>
          </a:p>
        </p:txBody>
      </p:sp>
      <p:pic>
        <p:nvPicPr>
          <p:cNvPr id="7" name="Picture 6">
            <a:extLst>
              <a:ext uri="{FF2B5EF4-FFF2-40B4-BE49-F238E27FC236}">
                <a16:creationId xmlns:a16="http://schemas.microsoft.com/office/drawing/2014/main" id="{460FF126-CA6B-4448-85A8-DADC503BE5EA}"/>
              </a:ext>
            </a:extLst>
          </p:cNvPr>
          <p:cNvPicPr>
            <a:picLocks noChangeAspect="1"/>
          </p:cNvPicPr>
          <p:nvPr/>
        </p:nvPicPr>
        <p:blipFill>
          <a:blip r:embed="rId2"/>
          <a:stretch>
            <a:fillRect/>
          </a:stretch>
        </p:blipFill>
        <p:spPr>
          <a:xfrm>
            <a:off x="6728026" y="1682337"/>
            <a:ext cx="2768859" cy="1781299"/>
          </a:xfrm>
          <a:prstGeom prst="rect">
            <a:avLst/>
          </a:prstGeom>
        </p:spPr>
      </p:pic>
      <p:pic>
        <p:nvPicPr>
          <p:cNvPr id="10" name="Picture 9">
            <a:extLst>
              <a:ext uri="{FF2B5EF4-FFF2-40B4-BE49-F238E27FC236}">
                <a16:creationId xmlns:a16="http://schemas.microsoft.com/office/drawing/2014/main" id="{AB11E62C-4750-EA47-9ADB-FC092A39E7B6}"/>
              </a:ext>
            </a:extLst>
          </p:cNvPr>
          <p:cNvPicPr>
            <a:picLocks noChangeAspect="1"/>
          </p:cNvPicPr>
          <p:nvPr/>
        </p:nvPicPr>
        <p:blipFill>
          <a:blip r:embed="rId3"/>
          <a:stretch>
            <a:fillRect/>
          </a:stretch>
        </p:blipFill>
        <p:spPr>
          <a:xfrm>
            <a:off x="2658280" y="4432985"/>
            <a:ext cx="5762403" cy="5141476"/>
          </a:xfrm>
          <a:prstGeom prst="rect">
            <a:avLst/>
          </a:prstGeom>
        </p:spPr>
      </p:pic>
    </p:spTree>
    <p:extLst>
      <p:ext uri="{BB962C8B-B14F-4D97-AF65-F5344CB8AC3E}">
        <p14:creationId xmlns:p14="http://schemas.microsoft.com/office/powerpoint/2010/main" val="1463697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8FFCE-51E8-C74B-A521-912F0B0B1B55}"/>
              </a:ext>
            </a:extLst>
          </p:cNvPr>
          <p:cNvSpPr>
            <a:spLocks noGrp="1"/>
          </p:cNvSpPr>
          <p:nvPr>
            <p:ph type="title"/>
          </p:nvPr>
        </p:nvSpPr>
        <p:spPr>
          <a:xfrm rot="10800000" flipV="1">
            <a:off x="3544604" y="197923"/>
            <a:ext cx="11389515" cy="2357072"/>
          </a:xfrm>
        </p:spPr>
        <p:txBody>
          <a:bodyPr/>
          <a:lstStyle/>
          <a:p>
            <a:r>
              <a:rPr lang="en-US"/>
              <a:t>Today’s Assignment </a:t>
            </a:r>
          </a:p>
        </p:txBody>
      </p:sp>
      <p:sp>
        <p:nvSpPr>
          <p:cNvPr id="3" name="Text Placeholder 2">
            <a:extLst>
              <a:ext uri="{FF2B5EF4-FFF2-40B4-BE49-F238E27FC236}">
                <a16:creationId xmlns:a16="http://schemas.microsoft.com/office/drawing/2014/main" id="{197DCDD3-D8C2-4F44-95DC-8D98911E1D73}"/>
              </a:ext>
            </a:extLst>
          </p:cNvPr>
          <p:cNvSpPr>
            <a:spLocks noGrp="1"/>
          </p:cNvSpPr>
          <p:nvPr>
            <p:ph type="body" idx="1"/>
          </p:nvPr>
        </p:nvSpPr>
        <p:spPr>
          <a:xfrm>
            <a:off x="2890459" y="2195138"/>
            <a:ext cx="7772400" cy="1851904"/>
          </a:xfrm>
        </p:spPr>
        <p:txBody>
          <a:bodyPr>
            <a:noAutofit/>
          </a:bodyPr>
          <a:lstStyle/>
          <a:p>
            <a:pPr marL="685800" indent="-457200">
              <a:buAutoNum type="arabicPeriod"/>
            </a:pPr>
            <a:r>
              <a:rPr lang="en-US" sz="2400">
                <a:solidFill>
                  <a:schemeClr val="tx1"/>
                </a:solidFill>
              </a:rPr>
              <a:t>How are metamorphic rocks formed?</a:t>
            </a:r>
          </a:p>
          <a:p>
            <a:pPr marL="685800" indent="-457200">
              <a:buAutoNum type="arabicPeriod"/>
            </a:pPr>
            <a:r>
              <a:rPr lang="en-US" sz="2400">
                <a:solidFill>
                  <a:schemeClr val="tx1"/>
                </a:solidFill>
              </a:rPr>
              <a:t>What are the products obtained from petroleum.?</a:t>
            </a:r>
          </a:p>
          <a:p>
            <a:pPr marL="685800" indent="-457200">
              <a:buAutoNum type="arabicPeriod"/>
            </a:pPr>
            <a:r>
              <a:rPr lang="en-US" sz="2400">
                <a:solidFill>
                  <a:schemeClr val="tx1"/>
                </a:solidFill>
              </a:rPr>
              <a:t>What are metals? Give example.</a:t>
            </a:r>
          </a:p>
          <a:p>
            <a:pPr marL="685800" indent="-457200">
              <a:buAutoNum type="arabicPeriod"/>
            </a:pPr>
            <a:r>
              <a:rPr lang="en-US" sz="2400">
                <a:solidFill>
                  <a:schemeClr val="tx1"/>
                </a:solidFill>
              </a:rPr>
              <a:t>Name few gem stones. </a:t>
            </a:r>
          </a:p>
        </p:txBody>
      </p:sp>
      <p:sp>
        <p:nvSpPr>
          <p:cNvPr id="4" name="Slide Number Placeholder 3">
            <a:extLst>
              <a:ext uri="{FF2B5EF4-FFF2-40B4-BE49-F238E27FC236}">
                <a16:creationId xmlns:a16="http://schemas.microsoft.com/office/drawing/2014/main" id="{2414D781-6897-344A-82F8-A6F7B6DF63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17</a:t>
            </a:fld>
            <a:endParaRPr lang="en-US"/>
          </a:p>
        </p:txBody>
      </p:sp>
    </p:spTree>
    <p:extLst>
      <p:ext uri="{BB962C8B-B14F-4D97-AF65-F5344CB8AC3E}">
        <p14:creationId xmlns:p14="http://schemas.microsoft.com/office/powerpoint/2010/main" val="734244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195C4-4D95-4243-83DD-E4EB5E63A5E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5F7068C-6604-A54F-B05A-7CE9631F00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D6FBE7-FEC3-BA45-AF12-38BF27A4D6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18</a:t>
            </a:fld>
            <a:endParaRPr lang="en-US"/>
          </a:p>
        </p:txBody>
      </p:sp>
      <p:pic>
        <p:nvPicPr>
          <p:cNvPr id="7" name="Picture 6">
            <a:extLst>
              <a:ext uri="{FF2B5EF4-FFF2-40B4-BE49-F238E27FC236}">
                <a16:creationId xmlns:a16="http://schemas.microsoft.com/office/drawing/2014/main" id="{6F7A388E-31A8-5E4B-A454-A4725FDB1BC5}"/>
              </a:ext>
            </a:extLst>
          </p:cNvPr>
          <p:cNvPicPr>
            <a:picLocks noChangeAspect="1"/>
          </p:cNvPicPr>
          <p:nvPr/>
        </p:nvPicPr>
        <p:blipFill>
          <a:blip r:embed="rId2"/>
          <a:stretch>
            <a:fillRect/>
          </a:stretch>
        </p:blipFill>
        <p:spPr>
          <a:xfrm>
            <a:off x="4419605" y="1938781"/>
            <a:ext cx="9448789" cy="5326147"/>
          </a:xfrm>
          <a:prstGeom prst="rect">
            <a:avLst/>
          </a:prstGeom>
        </p:spPr>
      </p:pic>
    </p:spTree>
    <p:extLst>
      <p:ext uri="{BB962C8B-B14F-4D97-AF65-F5344CB8AC3E}">
        <p14:creationId xmlns:p14="http://schemas.microsoft.com/office/powerpoint/2010/main" val="2741443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E563C-3A37-4EA8-AA7B-2BFD83CDDE9F}"/>
              </a:ext>
            </a:extLst>
          </p:cNvPr>
          <p:cNvSpPr>
            <a:spLocks noGrp="1"/>
          </p:cNvSpPr>
          <p:nvPr>
            <p:ph type="ctrTitle"/>
          </p:nvPr>
        </p:nvSpPr>
        <p:spPr>
          <a:xfrm>
            <a:off x="1761892" y="647701"/>
            <a:ext cx="15154507" cy="4660279"/>
          </a:xfrm>
        </p:spPr>
        <p:txBody>
          <a:bodyPr>
            <a:normAutofit/>
          </a:bodyPr>
          <a:lstStyle/>
          <a:p>
            <a:r>
              <a:rPr lang="en-US" sz="3600">
                <a:solidFill>
                  <a:srgbClr val="FF0000"/>
                </a:solidFill>
              </a:rPr>
              <a:t>??? TIME</a:t>
            </a:r>
            <a:br>
              <a:rPr lang="en-US" sz="3200"/>
            </a:br>
            <a:r>
              <a:rPr lang="en-US" sz="3200"/>
              <a:t>Rakshana’s father was a civil engineer. One day her father took Rakshana to the newly constructed house, Rakshana loved the new house but she saw few places like the kitchen top, pooja room, staircases were not completed. When she asked her father about the completion of the pending work, her father said that they are to be pasted with costly stones like the granites and marbles. So they will be done at the end of the work. Whereas the flooring are done using the normal tiles.  </a:t>
            </a:r>
            <a:endParaRPr lang="en-IN" sz="3200"/>
          </a:p>
        </p:txBody>
      </p:sp>
      <p:pic>
        <p:nvPicPr>
          <p:cNvPr id="6" name="Picture 5">
            <a:extLst>
              <a:ext uri="{FF2B5EF4-FFF2-40B4-BE49-F238E27FC236}">
                <a16:creationId xmlns:a16="http://schemas.microsoft.com/office/drawing/2014/main" id="{9064A897-5901-4AD7-9CC9-DE748741D486}"/>
              </a:ext>
            </a:extLst>
          </p:cNvPr>
          <p:cNvPicPr>
            <a:picLocks noChangeAspect="1"/>
          </p:cNvPicPr>
          <p:nvPr/>
        </p:nvPicPr>
        <p:blipFill>
          <a:blip r:embed="rId2"/>
          <a:stretch>
            <a:fillRect/>
          </a:stretch>
        </p:blipFill>
        <p:spPr>
          <a:xfrm>
            <a:off x="12377854" y="6356195"/>
            <a:ext cx="4728117" cy="3648229"/>
          </a:xfrm>
          <a:prstGeom prst="rect">
            <a:avLst/>
          </a:prstGeom>
        </p:spPr>
      </p:pic>
      <p:pic>
        <p:nvPicPr>
          <p:cNvPr id="7" name="Picture 6">
            <a:extLst>
              <a:ext uri="{FF2B5EF4-FFF2-40B4-BE49-F238E27FC236}">
                <a16:creationId xmlns:a16="http://schemas.microsoft.com/office/drawing/2014/main" id="{ED1874BA-6824-427B-841D-680B012743AB}"/>
              </a:ext>
            </a:extLst>
          </p:cNvPr>
          <p:cNvPicPr>
            <a:picLocks noChangeAspect="1"/>
          </p:cNvPicPr>
          <p:nvPr/>
        </p:nvPicPr>
        <p:blipFill>
          <a:blip r:embed="rId3"/>
          <a:stretch>
            <a:fillRect/>
          </a:stretch>
        </p:blipFill>
        <p:spPr>
          <a:xfrm>
            <a:off x="1371601" y="5143500"/>
            <a:ext cx="6055111" cy="4860924"/>
          </a:xfrm>
          <a:prstGeom prst="rect">
            <a:avLst/>
          </a:prstGeom>
        </p:spPr>
      </p:pic>
      <p:sp>
        <p:nvSpPr>
          <p:cNvPr id="3" name="Subtitle 2">
            <a:extLst>
              <a:ext uri="{FF2B5EF4-FFF2-40B4-BE49-F238E27FC236}">
                <a16:creationId xmlns:a16="http://schemas.microsoft.com/office/drawing/2014/main" id="{39CF080E-D7C1-42BC-B5FA-F84BDF681831}"/>
              </a:ext>
            </a:extLst>
          </p:cNvPr>
          <p:cNvSpPr>
            <a:spLocks noGrp="1"/>
          </p:cNvSpPr>
          <p:nvPr>
            <p:ph type="subTitle" idx="1"/>
          </p:nvPr>
        </p:nvSpPr>
        <p:spPr/>
        <p:txBody>
          <a:bodyPr/>
          <a:lstStyle/>
          <a:p>
            <a:endParaRPr lang="en-IN"/>
          </a:p>
        </p:txBody>
      </p:sp>
      <p:sp>
        <p:nvSpPr>
          <p:cNvPr id="4" name="Slide Number Placeholder 3">
            <a:extLst>
              <a:ext uri="{FF2B5EF4-FFF2-40B4-BE49-F238E27FC236}">
                <a16:creationId xmlns:a16="http://schemas.microsoft.com/office/drawing/2014/main" id="{25D32C6C-9E4B-4366-B400-A0326F560529}"/>
              </a:ext>
            </a:extLst>
          </p:cNvPr>
          <p:cNvSpPr>
            <a:spLocks noGrp="1"/>
          </p:cNvSpPr>
          <p:nvPr>
            <p:ph type="sldNum" sz="quarter" idx="12"/>
          </p:nvPr>
        </p:nvSpPr>
        <p:spPr/>
        <p:txBody>
          <a:bodyPr/>
          <a:lstStyle/>
          <a:p>
            <a:fld id="{A0641ACA-691C-445C-BE51-E799BA941A98}" type="slidenum">
              <a:rPr lang="en-IN" smtClean="0"/>
              <a:pPr/>
              <a:t>2</a:t>
            </a:fld>
            <a:endParaRPr lang="en-IN"/>
          </a:p>
        </p:txBody>
      </p:sp>
      <p:pic>
        <p:nvPicPr>
          <p:cNvPr id="5" name="Picture 4">
            <a:extLst>
              <a:ext uri="{FF2B5EF4-FFF2-40B4-BE49-F238E27FC236}">
                <a16:creationId xmlns:a16="http://schemas.microsoft.com/office/drawing/2014/main" id="{57A806EC-FFD2-4CAF-A051-BEDF9A227F09}"/>
              </a:ext>
            </a:extLst>
          </p:cNvPr>
          <p:cNvPicPr>
            <a:picLocks noChangeAspect="1"/>
          </p:cNvPicPr>
          <p:nvPr/>
        </p:nvPicPr>
        <p:blipFill>
          <a:blip r:embed="rId4"/>
          <a:stretch>
            <a:fillRect/>
          </a:stretch>
        </p:blipFill>
        <p:spPr>
          <a:xfrm>
            <a:off x="8095784" y="6512312"/>
            <a:ext cx="3278459" cy="3126988"/>
          </a:xfrm>
          <a:prstGeom prst="rect">
            <a:avLst/>
          </a:prstGeom>
        </p:spPr>
      </p:pic>
    </p:spTree>
    <p:extLst>
      <p:ext uri="{BB962C8B-B14F-4D97-AF65-F5344CB8AC3E}">
        <p14:creationId xmlns:p14="http://schemas.microsoft.com/office/powerpoint/2010/main" val="3070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898" y="274638"/>
            <a:ext cx="11121654" cy="1143000"/>
          </a:xfrm>
        </p:spPr>
        <p:txBody>
          <a:bodyPr/>
          <a:lstStyle/>
          <a:p>
            <a:pPr algn="l"/>
            <a:r>
              <a:rPr lang="en-US"/>
              <a:t>              </a:t>
            </a:r>
            <a:r>
              <a:rPr lang="en-US" u="sng">
                <a:solidFill>
                  <a:srgbClr val="00B050"/>
                </a:solidFill>
                <a:latin typeface="Britannic Bold" panose="020B0903060703020204" pitchFamily="34" charset="0"/>
              </a:rPr>
              <a:t>Presence of Rocks and Minerals</a:t>
            </a:r>
            <a:endParaRPr lang="en-IN" u="sng">
              <a:solidFill>
                <a:srgbClr val="00B050"/>
              </a:solidFill>
              <a:latin typeface="Britannic Bold" panose="020B0903060703020204" pitchFamily="34" charset="0"/>
            </a:endParaRPr>
          </a:p>
        </p:txBody>
      </p:sp>
      <p:sp>
        <p:nvSpPr>
          <p:cNvPr id="3" name="Content Placeholder 2"/>
          <p:cNvSpPr>
            <a:spLocks noGrp="1"/>
          </p:cNvSpPr>
          <p:nvPr>
            <p:ph idx="1"/>
          </p:nvPr>
        </p:nvSpPr>
        <p:spPr>
          <a:xfrm>
            <a:off x="4275762" y="1543588"/>
            <a:ext cx="10176218" cy="6045201"/>
          </a:xfrm>
        </p:spPr>
        <p:txBody>
          <a:bodyPr>
            <a:normAutofit/>
          </a:bodyPr>
          <a:lstStyle/>
          <a:p>
            <a:pPr marL="114300" indent="0">
              <a:buNone/>
            </a:pPr>
            <a:r>
              <a:rPr lang="en-US" sz="3600" u="sng">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Rocks</a:t>
            </a:r>
            <a:r>
              <a:rPr lang="en-US" sz="3600">
                <a:effectLst/>
                <a:latin typeface="Calibri" panose="020F0502020204030204" pitchFamily="34" charset="0"/>
                <a:ea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en-IN"/>
              <a:t>They are present in the surface of the Earth.</a:t>
            </a:r>
          </a:p>
          <a:p>
            <a:pPr>
              <a:buFont typeface="Wingdings" panose="05000000000000000000" pitchFamily="2" charset="2"/>
              <a:buChar char="Ø"/>
            </a:pPr>
            <a:r>
              <a:rPr lang="en-IN"/>
              <a:t>Hills, rivers, above the ground and under the Earth.</a:t>
            </a:r>
          </a:p>
          <a:p>
            <a:pPr>
              <a:buFont typeface="Wingdings" panose="05000000000000000000" pitchFamily="2" charset="2"/>
              <a:buChar char="Ø"/>
            </a:pPr>
            <a:r>
              <a:rPr lang="en-IN"/>
              <a:t>They exist in different shapes, colour and size.</a:t>
            </a:r>
          </a:p>
          <a:p>
            <a:pPr marL="114300" indent="0">
              <a:buNone/>
            </a:pPr>
            <a:r>
              <a:rPr lang="en-IN" u="sng">
                <a:solidFill>
                  <a:srgbClr val="FF0000"/>
                </a:solidFill>
              </a:rPr>
              <a:t>Minerals</a:t>
            </a:r>
            <a:r>
              <a:rPr lang="en-IN"/>
              <a:t>:</a:t>
            </a:r>
          </a:p>
          <a:p>
            <a:pPr>
              <a:buFont typeface="Wingdings" panose="05000000000000000000" pitchFamily="2" charset="2"/>
              <a:buChar char="Ø"/>
            </a:pPr>
            <a:r>
              <a:rPr lang="en-IN"/>
              <a:t>The rocks are made up of chemicals substance called the minerals.</a:t>
            </a:r>
          </a:p>
          <a:p>
            <a:pPr>
              <a:buFont typeface="Wingdings" panose="05000000000000000000" pitchFamily="2" charset="2"/>
              <a:buChar char="Ø"/>
            </a:pPr>
            <a:r>
              <a:rPr lang="en-IN"/>
              <a:t>One or two minerals combine to form a Rock.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5366" y="274638"/>
            <a:ext cx="11894633" cy="1777186"/>
          </a:xfrm>
        </p:spPr>
        <p:txBody>
          <a:bodyPr>
            <a:normAutofit fontScale="90000"/>
          </a:bodyPr>
          <a:lstStyle/>
          <a:p>
            <a:br>
              <a:rPr lang="en-US"/>
            </a:br>
            <a:r>
              <a:rPr lang="en-US">
                <a:solidFill>
                  <a:srgbClr val="FF0000"/>
                </a:solidFill>
                <a:latin typeface="Britannic Bold" panose="020B0903060703020204" pitchFamily="34" charset="0"/>
              </a:rPr>
              <a:t>Types of Rocks</a:t>
            </a:r>
            <a:r>
              <a:rPr lang="en-US">
                <a:latin typeface="Britannic Bold" panose="020B0903060703020204" pitchFamily="34" charset="0"/>
              </a:rPr>
              <a:t>:</a:t>
            </a:r>
            <a:r>
              <a:rPr lang="en-US"/>
              <a:t> Depending upon their formation rocks are of </a:t>
            </a:r>
            <a:r>
              <a:rPr lang="en-US">
                <a:solidFill>
                  <a:srgbClr val="00B050"/>
                </a:solidFill>
              </a:rPr>
              <a:t>3</a:t>
            </a:r>
            <a:r>
              <a:rPr lang="en-US"/>
              <a:t> types</a:t>
            </a:r>
          </a:p>
        </p:txBody>
      </p:sp>
      <p:sp>
        <p:nvSpPr>
          <p:cNvPr id="3" name="Text Placeholder 2"/>
          <p:cNvSpPr>
            <a:spLocks noGrp="1"/>
          </p:cNvSpPr>
          <p:nvPr>
            <p:ph type="body" idx="1"/>
          </p:nvPr>
        </p:nvSpPr>
        <p:spPr>
          <a:xfrm>
            <a:off x="4162927" y="2531144"/>
            <a:ext cx="9625262" cy="6853488"/>
          </a:xfrm>
        </p:spPr>
        <p:txBody>
          <a:bodyPr>
            <a:normAutofit/>
          </a:bodyPr>
          <a:lstStyle/>
          <a:p>
            <a:endParaRPr lang="en-GB" sz="3600">
              <a:effectLst/>
              <a:latin typeface="Aharoni" panose="02010803020104030203" pitchFamily="2" charset="-79"/>
              <a:ea typeface="Times New Roman" panose="02020603050405020304" pitchFamily="18" charset="0"/>
              <a:cs typeface="Aharoni" panose="02010803020104030203" pitchFamily="2" charset="-79"/>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a:t>
            </a:fld>
            <a:endParaRPr lang="en-US"/>
          </a:p>
        </p:txBody>
      </p:sp>
      <p:pic>
        <p:nvPicPr>
          <p:cNvPr id="6" name="Picture 5">
            <a:extLst>
              <a:ext uri="{FF2B5EF4-FFF2-40B4-BE49-F238E27FC236}">
                <a16:creationId xmlns:a16="http://schemas.microsoft.com/office/drawing/2014/main" id="{D19D1852-8CE5-44C4-B171-205E4BF41968}"/>
              </a:ext>
            </a:extLst>
          </p:cNvPr>
          <p:cNvPicPr>
            <a:picLocks noChangeAspect="1"/>
          </p:cNvPicPr>
          <p:nvPr/>
        </p:nvPicPr>
        <p:blipFill>
          <a:blip r:embed="rId2"/>
          <a:stretch>
            <a:fillRect/>
          </a:stretch>
        </p:blipFill>
        <p:spPr>
          <a:xfrm>
            <a:off x="3345366" y="2531144"/>
            <a:ext cx="11894633" cy="60413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31F7D-EF78-A449-8DFB-5C0B4777BD7D}"/>
              </a:ext>
            </a:extLst>
          </p:cNvPr>
          <p:cNvSpPr>
            <a:spLocks noGrp="1"/>
          </p:cNvSpPr>
          <p:nvPr>
            <p:ph type="title"/>
          </p:nvPr>
        </p:nvSpPr>
        <p:spPr>
          <a:xfrm>
            <a:off x="4284911" y="446049"/>
            <a:ext cx="9569634" cy="825190"/>
          </a:xfrm>
        </p:spPr>
        <p:txBody>
          <a:bodyPr>
            <a:normAutofit/>
          </a:bodyPr>
          <a:lstStyle/>
          <a:p>
            <a:r>
              <a:rPr lang="en-US">
                <a:solidFill>
                  <a:schemeClr val="accent5">
                    <a:lumMod val="60000"/>
                    <a:lumOff val="40000"/>
                  </a:schemeClr>
                </a:solidFill>
                <a:latin typeface="Britannic Bold" panose="020B0903060703020204" pitchFamily="34" charset="0"/>
              </a:rPr>
              <a:t>Igneous rock</a:t>
            </a:r>
            <a:r>
              <a:rPr lang="en-US">
                <a:solidFill>
                  <a:schemeClr val="accent5">
                    <a:lumMod val="60000"/>
                    <a:lumOff val="40000"/>
                  </a:schemeClr>
                </a:solidFill>
              </a:rPr>
              <a:t> </a:t>
            </a:r>
            <a:r>
              <a:rPr lang="en-US"/>
              <a:t>– Made from heat and Fire</a:t>
            </a:r>
          </a:p>
        </p:txBody>
      </p:sp>
      <p:sp>
        <p:nvSpPr>
          <p:cNvPr id="3" name="Text Placeholder 2">
            <a:extLst>
              <a:ext uri="{FF2B5EF4-FFF2-40B4-BE49-F238E27FC236}">
                <a16:creationId xmlns:a16="http://schemas.microsoft.com/office/drawing/2014/main" id="{73D31899-33DD-B142-90B0-8F49EDE0C5BE}"/>
              </a:ext>
            </a:extLst>
          </p:cNvPr>
          <p:cNvSpPr>
            <a:spLocks noGrp="1"/>
          </p:cNvSpPr>
          <p:nvPr>
            <p:ph type="body" idx="1"/>
          </p:nvPr>
        </p:nvSpPr>
        <p:spPr>
          <a:xfrm>
            <a:off x="1405054" y="1962615"/>
            <a:ext cx="10236819" cy="6566026"/>
          </a:xfrm>
        </p:spPr>
        <p:txBody>
          <a:bodyPr>
            <a:normAutofit fontScale="62500" lnSpcReduction="20000"/>
          </a:bodyPr>
          <a:lstStyle/>
          <a:p>
            <a:endParaRPr lang="en-US" sz="360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360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360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3600">
              <a:effectLst/>
              <a:latin typeface="Aharoni" panose="02010803020104030203" pitchFamily="2" charset="-79"/>
              <a:ea typeface="Times New Roman" panose="02020603050405020304" pitchFamily="18" charset="0"/>
              <a:cs typeface="Aharoni" panose="02010803020104030203" pitchFamily="2" charset="-79"/>
            </a:endParaRPr>
          </a:p>
          <a:p>
            <a:r>
              <a:rPr lang="en-US" sz="4500" u="sng">
                <a:solidFill>
                  <a:srgbClr val="00B050"/>
                </a:solidFill>
                <a:effectLst/>
                <a:latin typeface="Aharoni" panose="02010803020104030203" pitchFamily="2" charset="-79"/>
                <a:ea typeface="Times New Roman" panose="02020603050405020304" pitchFamily="18" charset="0"/>
                <a:cs typeface="Aharoni" panose="02010803020104030203" pitchFamily="2" charset="-79"/>
              </a:rPr>
              <a:t>Magma</a:t>
            </a:r>
            <a:r>
              <a:rPr lang="en-US" sz="4500">
                <a:effectLst/>
                <a:latin typeface="Aharoni" panose="02010803020104030203" pitchFamily="2" charset="-79"/>
                <a:ea typeface="Times New Roman" panose="02020603050405020304" pitchFamily="18" charset="0"/>
                <a:cs typeface="Aharoni" panose="02010803020104030203" pitchFamily="2" charset="-79"/>
              </a:rPr>
              <a:t>: </a:t>
            </a:r>
          </a:p>
          <a:p>
            <a:pPr marL="800100" indent="-571500">
              <a:buFont typeface="Arial" panose="020B0604020202020204" pitchFamily="34" charset="0"/>
              <a:buChar char="•"/>
            </a:pPr>
            <a:r>
              <a:rPr lang="en-US" sz="45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 They are the molten rocks present deep inside the earth because of the high temperature.</a:t>
            </a:r>
          </a:p>
          <a:p>
            <a:pPr marL="800100" indent="-571500">
              <a:buFont typeface="Arial" panose="020B0604020202020204" pitchFamily="34" charset="0"/>
              <a:buChar char="•"/>
            </a:pPr>
            <a:r>
              <a:rPr lang="en-US" sz="4500">
                <a:solidFill>
                  <a:schemeClr val="tx1"/>
                </a:solidFill>
                <a:latin typeface="Aharoni" panose="02010803020104030203" pitchFamily="2" charset="-79"/>
                <a:ea typeface="Times New Roman" panose="02020603050405020304" pitchFamily="18" charset="0"/>
                <a:cs typeface="Aharoni" panose="02010803020104030203" pitchFamily="2" charset="-79"/>
              </a:rPr>
              <a:t>T</a:t>
            </a:r>
            <a:r>
              <a:rPr lang="en-US" sz="45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hese molten rocks cools and turns into rocks.</a:t>
            </a:r>
          </a:p>
          <a:p>
            <a:pPr marL="800100" indent="-571500">
              <a:buFont typeface="Arial" panose="020B0604020202020204" pitchFamily="34" charset="0"/>
              <a:buChar char="•"/>
            </a:pPr>
            <a:r>
              <a:rPr lang="en-US" sz="45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Sometimes these molten rocks _ magma flows out through the weak point or crack in the Earths surface so called </a:t>
            </a:r>
            <a:r>
              <a:rPr lang="en-US" sz="4500">
                <a:solidFill>
                  <a:srgbClr val="FF0000"/>
                </a:solidFill>
                <a:effectLst/>
                <a:latin typeface="+mj-lt"/>
                <a:ea typeface="Times New Roman" panose="02020603050405020304" pitchFamily="18" charset="0"/>
                <a:cs typeface="Aharoni" panose="02010803020104030203" pitchFamily="2" charset="-79"/>
              </a:rPr>
              <a:t>Volcanoes.</a:t>
            </a:r>
          </a:p>
          <a:p>
            <a:pPr marL="800100" indent="-571500">
              <a:buFont typeface="Arial" panose="020B0604020202020204" pitchFamily="34" charset="0"/>
              <a:buChar char="•"/>
            </a:pPr>
            <a:r>
              <a:rPr lang="en-US" sz="4500">
                <a:solidFill>
                  <a:srgbClr val="FF0000"/>
                </a:solidFill>
                <a:effectLst/>
                <a:latin typeface="+mj-lt"/>
                <a:ea typeface="Times New Roman" panose="02020603050405020304" pitchFamily="18" charset="0"/>
                <a:cs typeface="Aharoni" panose="02010803020104030203" pitchFamily="2" charset="-79"/>
              </a:rPr>
              <a:t>Lava: </a:t>
            </a:r>
            <a:r>
              <a:rPr lang="en-US" sz="45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The magma that comes out of the Earth</a:t>
            </a:r>
            <a:r>
              <a:rPr lang="en-US" sz="4500">
                <a:solidFill>
                  <a:srgbClr val="FF0000"/>
                </a:solidFill>
                <a:latin typeface="+mj-lt"/>
                <a:ea typeface="Times New Roman" panose="02020603050405020304" pitchFamily="18" charset="0"/>
                <a:cs typeface="Aharoni" panose="02010803020104030203" pitchFamily="2" charset="-79"/>
              </a:rPr>
              <a:t>.</a:t>
            </a:r>
          </a:p>
          <a:p>
            <a:pPr marL="800100" indent="-571500">
              <a:buFont typeface="Arial" panose="020B0604020202020204" pitchFamily="34" charset="0"/>
              <a:buChar char="•"/>
            </a:pPr>
            <a:r>
              <a:rPr lang="en-US" sz="45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The harden rock that i</a:t>
            </a:r>
            <a:r>
              <a:rPr lang="en-US" sz="4500">
                <a:solidFill>
                  <a:schemeClr val="tx1"/>
                </a:solidFill>
                <a:latin typeface="Aharoni" panose="02010803020104030203" pitchFamily="2" charset="-79"/>
                <a:ea typeface="Times New Roman" panose="02020603050405020304" pitchFamily="18" charset="0"/>
                <a:cs typeface="Aharoni" panose="02010803020104030203" pitchFamily="2" charset="-79"/>
              </a:rPr>
              <a:t>s formed out of cooled lava is called the</a:t>
            </a:r>
            <a:r>
              <a:rPr lang="en-US" sz="4500">
                <a:solidFill>
                  <a:srgbClr val="FF0000"/>
                </a:solidFill>
                <a:latin typeface="+mj-lt"/>
                <a:ea typeface="Times New Roman" panose="02020603050405020304" pitchFamily="18" charset="0"/>
                <a:cs typeface="Aharoni" panose="02010803020104030203" pitchFamily="2" charset="-79"/>
              </a:rPr>
              <a:t> igneous rock.</a:t>
            </a:r>
          </a:p>
          <a:p>
            <a:pPr marL="800100" indent="-571500">
              <a:buFont typeface="Arial" panose="020B0604020202020204" pitchFamily="34" charset="0"/>
              <a:buChar char="•"/>
            </a:pPr>
            <a:r>
              <a:rPr lang="en-US" sz="45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Depending upo</a:t>
            </a:r>
            <a:r>
              <a:rPr lang="en-US" sz="4500">
                <a:solidFill>
                  <a:schemeClr val="tx1"/>
                </a:solidFill>
                <a:latin typeface="Aharoni" panose="02010803020104030203" pitchFamily="2" charset="-79"/>
                <a:ea typeface="Times New Roman" panose="02020603050405020304" pitchFamily="18" charset="0"/>
                <a:cs typeface="Aharoni" panose="02010803020104030203" pitchFamily="2" charset="-79"/>
              </a:rPr>
              <a:t>n the presence of the</a:t>
            </a:r>
            <a:r>
              <a:rPr lang="en-US" sz="4500">
                <a:solidFill>
                  <a:srgbClr val="FF0000"/>
                </a:solidFill>
                <a:latin typeface="+mj-lt"/>
                <a:ea typeface="Times New Roman" panose="02020603050405020304" pitchFamily="18" charset="0"/>
                <a:cs typeface="Aharoni" panose="02010803020104030203" pitchFamily="2" charset="-79"/>
              </a:rPr>
              <a:t> Air </a:t>
            </a:r>
            <a:r>
              <a:rPr lang="en-US" sz="4500">
                <a:solidFill>
                  <a:schemeClr val="tx1"/>
                </a:solidFill>
                <a:latin typeface="Aharoni" panose="02010803020104030203" pitchFamily="2" charset="-79"/>
                <a:ea typeface="Times New Roman" panose="02020603050405020304" pitchFamily="18" charset="0"/>
                <a:cs typeface="Aharoni" panose="02010803020104030203" pitchFamily="2" charset="-79"/>
              </a:rPr>
              <a:t>the cooling of the Rocks occurs.</a:t>
            </a:r>
            <a:r>
              <a:rPr lang="en-US" sz="4500">
                <a:solidFill>
                  <a:srgbClr val="FF0000"/>
                </a:solidFill>
                <a:latin typeface="+mj-lt"/>
                <a:ea typeface="Times New Roman" panose="02020603050405020304" pitchFamily="18" charset="0"/>
                <a:cs typeface="Aharoni" panose="02010803020104030203" pitchFamily="2" charset="-79"/>
              </a:rPr>
              <a:t>(inside slower and outside the Earth faster)</a:t>
            </a:r>
          </a:p>
          <a:p>
            <a:pPr marL="800100" indent="-571500">
              <a:buFont typeface="Arial" panose="020B0604020202020204" pitchFamily="34" charset="0"/>
              <a:buChar char="•"/>
            </a:pPr>
            <a:endParaRPr lang="en-US" sz="3600">
              <a:solidFill>
                <a:srgbClr val="FF0000"/>
              </a:solidFill>
              <a:effectLst/>
              <a:latin typeface="+mj-lt"/>
              <a:ea typeface="Times New Roman" panose="02020603050405020304" pitchFamily="18" charset="0"/>
              <a:cs typeface="Aharoni" panose="02010803020104030203" pitchFamily="2" charset="-79"/>
            </a:endParaRPr>
          </a:p>
          <a:p>
            <a:pPr marL="800100" indent="-571500">
              <a:buFont typeface="Arial" panose="020B0604020202020204" pitchFamily="34" charset="0"/>
              <a:buChar char="•"/>
            </a:pPr>
            <a:endParaRPr lang="en-US" sz="3600">
              <a:solidFill>
                <a:schemeClr val="tx1"/>
              </a:solidFill>
              <a:effectLst/>
              <a:latin typeface="Aharoni" panose="02010803020104030203" pitchFamily="2" charset="-79"/>
              <a:ea typeface="Times New Roman" panose="02020603050405020304" pitchFamily="18" charset="0"/>
              <a:cs typeface="Aharoni" panose="02010803020104030203" pitchFamily="2" charset="-79"/>
            </a:endParaRPr>
          </a:p>
          <a:p>
            <a:endParaRPr lang="en-US" sz="3600">
              <a:solidFill>
                <a:schemeClr val="tx1"/>
              </a:solidFill>
              <a:effectLst/>
              <a:latin typeface="Aharoni" panose="02010803020104030203" pitchFamily="2" charset="-79"/>
              <a:ea typeface="Times New Roman" panose="02020603050405020304" pitchFamily="18" charset="0"/>
              <a:cs typeface="Aharoni" panose="02010803020104030203" pitchFamily="2" charset="-79"/>
            </a:endParaRPr>
          </a:p>
          <a:p>
            <a:endParaRPr lang="en-US" sz="3600">
              <a:solidFill>
                <a:schemeClr val="tx1"/>
              </a:solidFill>
              <a:effectLst/>
              <a:latin typeface="Aharoni" panose="02010803020104030203" pitchFamily="2" charset="-79"/>
              <a:ea typeface="Times New Roman" panose="02020603050405020304" pitchFamily="18" charset="0"/>
              <a:cs typeface="Aharoni" panose="02010803020104030203" pitchFamily="2" charset="-79"/>
            </a:endParaRPr>
          </a:p>
          <a:p>
            <a:endParaRPr lang="en-US"/>
          </a:p>
        </p:txBody>
      </p:sp>
      <p:sp>
        <p:nvSpPr>
          <p:cNvPr id="4" name="Slide Number Placeholder 3">
            <a:extLst>
              <a:ext uri="{FF2B5EF4-FFF2-40B4-BE49-F238E27FC236}">
                <a16:creationId xmlns:a16="http://schemas.microsoft.com/office/drawing/2014/main" id="{059A819F-1F8D-124C-8B56-F40D8B67DB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a:t>
            </a:fld>
            <a:endParaRPr lang="en-US"/>
          </a:p>
        </p:txBody>
      </p:sp>
      <p:pic>
        <p:nvPicPr>
          <p:cNvPr id="6" name="Picture 5">
            <a:extLst>
              <a:ext uri="{FF2B5EF4-FFF2-40B4-BE49-F238E27FC236}">
                <a16:creationId xmlns:a16="http://schemas.microsoft.com/office/drawing/2014/main" id="{EFAFD1A1-2CDC-480F-81EB-823F0AD26ADC}"/>
              </a:ext>
            </a:extLst>
          </p:cNvPr>
          <p:cNvPicPr>
            <a:picLocks noChangeAspect="1"/>
          </p:cNvPicPr>
          <p:nvPr/>
        </p:nvPicPr>
        <p:blipFill>
          <a:blip r:embed="rId2"/>
          <a:stretch>
            <a:fillRect/>
          </a:stretch>
        </p:blipFill>
        <p:spPr>
          <a:xfrm>
            <a:off x="11731083" y="2587082"/>
            <a:ext cx="5151863" cy="4215162"/>
          </a:xfrm>
          <a:prstGeom prst="rect">
            <a:avLst/>
          </a:prstGeom>
        </p:spPr>
      </p:pic>
    </p:spTree>
    <p:extLst>
      <p:ext uri="{BB962C8B-B14F-4D97-AF65-F5344CB8AC3E}">
        <p14:creationId xmlns:p14="http://schemas.microsoft.com/office/powerpoint/2010/main" val="113214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2C24-7C81-4948-91BE-9E5A22C53C4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7CC859A-3696-3740-A1AC-E8E34ECCFAB6}"/>
              </a:ext>
            </a:extLst>
          </p:cNvPr>
          <p:cNvSpPr>
            <a:spLocks noGrp="1"/>
          </p:cNvSpPr>
          <p:nvPr>
            <p:ph type="body" idx="1"/>
          </p:nvPr>
        </p:nvSpPr>
        <p:spPr>
          <a:xfrm>
            <a:off x="6585408" y="282576"/>
            <a:ext cx="4480236" cy="1300802"/>
          </a:xfrm>
        </p:spPr>
        <p:txBody>
          <a:bodyPr>
            <a:normAutofit/>
          </a:bodyPr>
          <a:lstStyle/>
          <a:p>
            <a:r>
              <a:rPr lang="en-US" sz="4000" b="1">
                <a:solidFill>
                  <a:schemeClr val="tx1"/>
                </a:solidFill>
              </a:rPr>
              <a:t>Lava and Magma</a:t>
            </a:r>
          </a:p>
        </p:txBody>
      </p:sp>
      <p:sp>
        <p:nvSpPr>
          <p:cNvPr id="4" name="Slide Number Placeholder 3">
            <a:extLst>
              <a:ext uri="{FF2B5EF4-FFF2-40B4-BE49-F238E27FC236}">
                <a16:creationId xmlns:a16="http://schemas.microsoft.com/office/drawing/2014/main" id="{D06F938C-335B-F141-BB64-A9E0D34B41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a:t>
            </a:fld>
            <a:endParaRPr lang="en-US"/>
          </a:p>
        </p:txBody>
      </p:sp>
      <p:pic>
        <p:nvPicPr>
          <p:cNvPr id="7" name="Picture 6">
            <a:extLst>
              <a:ext uri="{FF2B5EF4-FFF2-40B4-BE49-F238E27FC236}">
                <a16:creationId xmlns:a16="http://schemas.microsoft.com/office/drawing/2014/main" id="{5618713C-8553-354B-94B2-5FF0711D86CF}"/>
              </a:ext>
            </a:extLst>
          </p:cNvPr>
          <p:cNvPicPr>
            <a:picLocks noChangeAspect="1"/>
          </p:cNvPicPr>
          <p:nvPr/>
        </p:nvPicPr>
        <p:blipFill>
          <a:blip r:embed="rId2"/>
          <a:stretch>
            <a:fillRect/>
          </a:stretch>
        </p:blipFill>
        <p:spPr>
          <a:xfrm>
            <a:off x="1212364" y="2575237"/>
            <a:ext cx="8299379" cy="5246734"/>
          </a:xfrm>
          <a:prstGeom prst="rect">
            <a:avLst/>
          </a:prstGeom>
        </p:spPr>
      </p:pic>
      <p:pic>
        <p:nvPicPr>
          <p:cNvPr id="10" name="Picture 9">
            <a:extLst>
              <a:ext uri="{FF2B5EF4-FFF2-40B4-BE49-F238E27FC236}">
                <a16:creationId xmlns:a16="http://schemas.microsoft.com/office/drawing/2014/main" id="{79804470-2583-FA43-8A52-B09B2BB58295}"/>
              </a:ext>
            </a:extLst>
          </p:cNvPr>
          <p:cNvPicPr>
            <a:picLocks noChangeAspect="1"/>
          </p:cNvPicPr>
          <p:nvPr/>
        </p:nvPicPr>
        <p:blipFill>
          <a:blip r:embed="rId3"/>
          <a:stretch>
            <a:fillRect/>
          </a:stretch>
        </p:blipFill>
        <p:spPr>
          <a:xfrm>
            <a:off x="10276360" y="2634163"/>
            <a:ext cx="6673325" cy="5012826"/>
          </a:xfrm>
          <a:prstGeom prst="rect">
            <a:avLst/>
          </a:prstGeom>
        </p:spPr>
      </p:pic>
    </p:spTree>
    <p:extLst>
      <p:ext uri="{BB962C8B-B14F-4D97-AF65-F5344CB8AC3E}">
        <p14:creationId xmlns:p14="http://schemas.microsoft.com/office/powerpoint/2010/main" val="1032048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9ECB6-9043-7B46-BB5B-6FE278084D98}"/>
              </a:ext>
            </a:extLst>
          </p:cNvPr>
          <p:cNvSpPr>
            <a:spLocks noGrp="1"/>
          </p:cNvSpPr>
          <p:nvPr>
            <p:ph type="title"/>
          </p:nvPr>
        </p:nvSpPr>
        <p:spPr>
          <a:xfrm>
            <a:off x="4326674" y="773695"/>
            <a:ext cx="6490010" cy="899647"/>
          </a:xfrm>
        </p:spPr>
        <p:txBody>
          <a:bodyPr>
            <a:normAutofit/>
          </a:bodyPr>
          <a:lstStyle/>
          <a:p>
            <a:r>
              <a:rPr lang="en-US">
                <a:solidFill>
                  <a:srgbClr val="00B0F0"/>
                </a:solidFill>
              </a:rPr>
              <a:t> </a:t>
            </a:r>
            <a:r>
              <a:rPr lang="en-US" u="sng">
                <a:solidFill>
                  <a:srgbClr val="00B0F0"/>
                </a:solidFill>
                <a:latin typeface="Britannic Bold" panose="020B0903060703020204" pitchFamily="34" charset="0"/>
              </a:rPr>
              <a:t>Types of Igneous rock</a:t>
            </a:r>
          </a:p>
        </p:txBody>
      </p:sp>
      <p:sp>
        <p:nvSpPr>
          <p:cNvPr id="3" name="Text Placeholder 2">
            <a:extLst>
              <a:ext uri="{FF2B5EF4-FFF2-40B4-BE49-F238E27FC236}">
                <a16:creationId xmlns:a16="http://schemas.microsoft.com/office/drawing/2014/main" id="{8AE03A4A-FF2E-E646-B266-D21DC9045D73}"/>
              </a:ext>
            </a:extLst>
          </p:cNvPr>
          <p:cNvSpPr>
            <a:spLocks noGrp="1"/>
          </p:cNvSpPr>
          <p:nvPr>
            <p:ph type="body" idx="1"/>
          </p:nvPr>
        </p:nvSpPr>
        <p:spPr>
          <a:xfrm>
            <a:off x="8697950" y="2447036"/>
            <a:ext cx="8675649" cy="6317823"/>
          </a:xfrm>
        </p:spPr>
        <p:txBody>
          <a:bodyPr>
            <a:noAutofit/>
          </a:bodyPr>
          <a:lstStyle/>
          <a:p>
            <a:r>
              <a:rPr lang="en-US" sz="2800" b="1">
                <a:solidFill>
                  <a:srgbClr val="FF0000"/>
                </a:solidFill>
                <a:latin typeface="Aharoni" panose="02010803020104030203" pitchFamily="2" charset="-79"/>
                <a:ea typeface="Times New Roman" panose="02020603050405020304" pitchFamily="18" charset="0"/>
                <a:cs typeface="Aharoni" panose="02010803020104030203" pitchFamily="2" charset="-79"/>
              </a:rPr>
              <a:t>Granite</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 Made of 3 minerals – mica, quartz and </a:t>
            </a:r>
            <a:r>
              <a:rPr lang="en-US" sz="2800" b="1" err="1">
                <a:solidFill>
                  <a:schemeClr val="tx1"/>
                </a:solidFill>
                <a:latin typeface="Aharoni" panose="02010803020104030203" pitchFamily="2" charset="-79"/>
                <a:ea typeface="Times New Roman" panose="02020603050405020304" pitchFamily="18" charset="0"/>
                <a:cs typeface="Aharoni" panose="02010803020104030203" pitchFamily="2" charset="-79"/>
              </a:rPr>
              <a:t>feldsper</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 They are red, pink, grey, black </a:t>
            </a:r>
            <a:r>
              <a:rPr lang="en-US" sz="2800" b="1" err="1">
                <a:solidFill>
                  <a:schemeClr val="tx1"/>
                </a:solidFill>
                <a:latin typeface="Aharoni" panose="02010803020104030203" pitchFamily="2" charset="-79"/>
                <a:ea typeface="Times New Roman" panose="02020603050405020304" pitchFamily="18" charset="0"/>
                <a:cs typeface="Aharoni" panose="02010803020104030203" pitchFamily="2" charset="-79"/>
              </a:rPr>
              <a:t>coloured</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a:t>
            </a:r>
          </a:p>
          <a:p>
            <a:r>
              <a:rPr lang="en-US" sz="2800" b="1">
                <a:solidFill>
                  <a:srgbClr val="00B050"/>
                </a:solidFill>
                <a:latin typeface="Aharoni" panose="02010803020104030203" pitchFamily="2" charset="-79"/>
                <a:ea typeface="Times New Roman" panose="02020603050405020304" pitchFamily="18" charset="0"/>
                <a:cs typeface="Aharoni" panose="02010803020104030203" pitchFamily="2" charset="-79"/>
              </a:rPr>
              <a:t>Uses</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 Kitchen top, paving </a:t>
            </a:r>
            <a:r>
              <a:rPr lang="en-US" sz="2800" b="1" err="1">
                <a:solidFill>
                  <a:schemeClr val="tx1"/>
                </a:solidFill>
                <a:latin typeface="Aharoni" panose="02010803020104030203" pitchFamily="2" charset="-79"/>
                <a:ea typeface="Times New Roman" panose="02020603050405020304" pitchFamily="18" charset="0"/>
                <a:cs typeface="Aharoni" panose="02010803020104030203" pitchFamily="2" charset="-79"/>
              </a:rPr>
              <a:t>roads,etc</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 many temples of TN are made of granites.</a:t>
            </a:r>
          </a:p>
          <a:p>
            <a:r>
              <a:rPr lang="en-US" sz="2800" b="1">
                <a:solidFill>
                  <a:srgbClr val="FF0000"/>
                </a:solidFill>
                <a:effectLst/>
                <a:latin typeface="Aharoni" panose="02010803020104030203" pitchFamily="2" charset="-79"/>
                <a:ea typeface="Times New Roman" panose="02020603050405020304" pitchFamily="18" charset="0"/>
                <a:cs typeface="Aharoni" panose="02010803020104030203" pitchFamily="2" charset="-79"/>
              </a:rPr>
              <a:t>Basalt</a:t>
            </a:r>
            <a:r>
              <a:rPr lang="en-US" sz="2800" b="1">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 The crushed basalt is used </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for construction of roads.</a:t>
            </a:r>
          </a:p>
          <a:p>
            <a:r>
              <a:rPr lang="en-US" sz="2800" b="1">
                <a:solidFill>
                  <a:srgbClr val="FF0000"/>
                </a:solidFill>
                <a:effectLst/>
                <a:latin typeface="Aharoni" panose="02010803020104030203" pitchFamily="2" charset="-79"/>
                <a:ea typeface="Times New Roman" panose="02020603050405020304" pitchFamily="18" charset="0"/>
                <a:cs typeface="Aharoni" panose="02010803020104030203" pitchFamily="2" charset="-79"/>
              </a:rPr>
              <a:t>Pumice</a:t>
            </a:r>
            <a:r>
              <a:rPr lang="en-US" sz="2800" b="1">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 T</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hey are light rocks with many air holes.</a:t>
            </a:r>
          </a:p>
          <a:p>
            <a:r>
              <a:rPr lang="en-US" sz="2800" b="1">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Many Pumice rocks float on water.</a:t>
            </a:r>
          </a:p>
          <a:p>
            <a:r>
              <a:rPr lang="en-US" sz="2800" b="1">
                <a:solidFill>
                  <a:srgbClr val="00B050"/>
                </a:solidFill>
                <a:latin typeface="Aharoni" panose="02010803020104030203" pitchFamily="2" charset="-79"/>
                <a:ea typeface="Times New Roman" panose="02020603050405020304" pitchFamily="18" charset="0"/>
                <a:cs typeface="Aharoni" panose="02010803020104030203" pitchFamily="2" charset="-79"/>
              </a:rPr>
              <a:t>Uses</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 Dentist use powered pumice to polish teeth, also used as body scrubber and to polish the floor.</a:t>
            </a:r>
            <a:endParaRPr lang="en-GB" sz="2800" b="1">
              <a:solidFill>
                <a:schemeClr val="tx1"/>
              </a:solidFill>
              <a:effectLst/>
              <a:latin typeface="Aharoni" panose="02010803020104030203" pitchFamily="2" charset="-79"/>
              <a:ea typeface="Times New Roman" panose="02020603050405020304" pitchFamily="18" charset="0"/>
              <a:cs typeface="Aharoni" panose="02010803020104030203" pitchFamily="2" charset="-79"/>
            </a:endParaRPr>
          </a:p>
        </p:txBody>
      </p:sp>
      <p:sp>
        <p:nvSpPr>
          <p:cNvPr id="4" name="Slide Number Placeholder 3">
            <a:extLst>
              <a:ext uri="{FF2B5EF4-FFF2-40B4-BE49-F238E27FC236}">
                <a16:creationId xmlns:a16="http://schemas.microsoft.com/office/drawing/2014/main" id="{105E8521-4A87-9F4E-A57B-FD1FD00D97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a:t>
            </a:fld>
            <a:endParaRPr lang="en-US"/>
          </a:p>
        </p:txBody>
      </p:sp>
      <p:pic>
        <p:nvPicPr>
          <p:cNvPr id="5" name="Picture 4">
            <a:extLst>
              <a:ext uri="{FF2B5EF4-FFF2-40B4-BE49-F238E27FC236}">
                <a16:creationId xmlns:a16="http://schemas.microsoft.com/office/drawing/2014/main" id="{C8BA0F46-ED5B-4C46-832C-F0EDE0BB84F3}"/>
              </a:ext>
            </a:extLst>
          </p:cNvPr>
          <p:cNvPicPr>
            <a:picLocks noChangeAspect="1"/>
          </p:cNvPicPr>
          <p:nvPr/>
        </p:nvPicPr>
        <p:blipFill>
          <a:blip r:embed="rId2"/>
          <a:stretch>
            <a:fillRect/>
          </a:stretch>
        </p:blipFill>
        <p:spPr>
          <a:xfrm>
            <a:off x="646771" y="2447037"/>
            <a:ext cx="7805853" cy="5648748"/>
          </a:xfrm>
          <a:prstGeom prst="rect">
            <a:avLst/>
          </a:prstGeom>
        </p:spPr>
      </p:pic>
      <p:pic>
        <p:nvPicPr>
          <p:cNvPr id="6" name="Picture 5">
            <a:extLst>
              <a:ext uri="{FF2B5EF4-FFF2-40B4-BE49-F238E27FC236}">
                <a16:creationId xmlns:a16="http://schemas.microsoft.com/office/drawing/2014/main" id="{DD7A4F24-E2F6-48B0-8A4C-38450AA7AE36}"/>
              </a:ext>
            </a:extLst>
          </p:cNvPr>
          <p:cNvPicPr>
            <a:picLocks noChangeAspect="1"/>
          </p:cNvPicPr>
          <p:nvPr/>
        </p:nvPicPr>
        <p:blipFill>
          <a:blip r:embed="rId3"/>
          <a:stretch>
            <a:fillRect/>
          </a:stretch>
        </p:blipFill>
        <p:spPr>
          <a:xfrm>
            <a:off x="10556486" y="334537"/>
            <a:ext cx="4683513" cy="2453268"/>
          </a:xfrm>
          <a:prstGeom prst="rect">
            <a:avLst/>
          </a:prstGeom>
        </p:spPr>
      </p:pic>
    </p:spTree>
    <p:extLst>
      <p:ext uri="{BB962C8B-B14F-4D97-AF65-F5344CB8AC3E}">
        <p14:creationId xmlns:p14="http://schemas.microsoft.com/office/powerpoint/2010/main" val="4002469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3185-5AE9-D445-BBED-45CB6634FA01}"/>
              </a:ext>
            </a:extLst>
          </p:cNvPr>
          <p:cNvSpPr>
            <a:spLocks noGrp="1"/>
          </p:cNvSpPr>
          <p:nvPr>
            <p:ph type="title"/>
          </p:nvPr>
        </p:nvSpPr>
        <p:spPr>
          <a:xfrm rot="10800000" flipV="1">
            <a:off x="3709137" y="1295490"/>
            <a:ext cx="7772400" cy="1330111"/>
          </a:xfrm>
        </p:spPr>
        <p:txBody>
          <a:bodyPr/>
          <a:lstStyle/>
          <a:p>
            <a:r>
              <a:rPr lang="en-US" u="sng">
                <a:solidFill>
                  <a:schemeClr val="accent3">
                    <a:lumMod val="75000"/>
                  </a:schemeClr>
                </a:solidFill>
                <a:latin typeface="Britannic Bold" panose="020B0903060703020204" pitchFamily="34" charset="0"/>
              </a:rPr>
              <a:t>Sedimentary rock</a:t>
            </a:r>
          </a:p>
        </p:txBody>
      </p:sp>
      <p:sp>
        <p:nvSpPr>
          <p:cNvPr id="3" name="Text Placeholder 2">
            <a:extLst>
              <a:ext uri="{FF2B5EF4-FFF2-40B4-BE49-F238E27FC236}">
                <a16:creationId xmlns:a16="http://schemas.microsoft.com/office/drawing/2014/main" id="{8FF0096E-275A-7A47-B9A1-7A3104BFE4A2}"/>
              </a:ext>
            </a:extLst>
          </p:cNvPr>
          <p:cNvSpPr>
            <a:spLocks noGrp="1"/>
          </p:cNvSpPr>
          <p:nvPr>
            <p:ph type="body" idx="1"/>
          </p:nvPr>
        </p:nvSpPr>
        <p:spPr>
          <a:xfrm>
            <a:off x="713678" y="2625602"/>
            <a:ext cx="11505568" cy="4913430"/>
          </a:xfrm>
        </p:spPr>
        <p:txBody>
          <a:bodyPr>
            <a:normAutofit lnSpcReduction="10000"/>
          </a:bodyPr>
          <a:lstStyle/>
          <a:p>
            <a:pPr marL="1085850" indent="-857250">
              <a:buFont typeface="Arial" panose="020B0604020202020204" pitchFamily="34" charset="0"/>
              <a:buChar char="•"/>
            </a:pP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The </a:t>
            </a:r>
            <a:r>
              <a:rPr lang="en-US" sz="2800">
                <a:solidFill>
                  <a:schemeClr val="accent1">
                    <a:lumMod val="75000"/>
                  </a:schemeClr>
                </a:solidFill>
                <a:effectLst/>
                <a:latin typeface="Aharoni" panose="02010803020104030203" pitchFamily="2" charset="-79"/>
                <a:ea typeface="Times New Roman" panose="02020603050405020304" pitchFamily="18" charset="0"/>
                <a:cs typeface="Aharoni" panose="02010803020104030203" pitchFamily="2" charset="-79"/>
              </a:rPr>
              <a:t>igneous</a:t>
            </a: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 rock and the </a:t>
            </a:r>
            <a:r>
              <a:rPr lang="en-US" sz="2800">
                <a:solidFill>
                  <a:schemeClr val="accent1">
                    <a:lumMod val="75000"/>
                  </a:schemeClr>
                </a:solidFill>
                <a:effectLst/>
                <a:latin typeface="Aharoni" panose="02010803020104030203" pitchFamily="2" charset="-79"/>
                <a:ea typeface="Times New Roman" panose="02020603050405020304" pitchFamily="18" charset="0"/>
                <a:cs typeface="Aharoni" panose="02010803020104030203" pitchFamily="2" charset="-79"/>
              </a:rPr>
              <a:t>metamorphic</a:t>
            </a: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 rocks break down into smaller pieces - affect of </a:t>
            </a:r>
            <a:r>
              <a:rPr lang="en-US" sz="2800">
                <a:solidFill>
                  <a:schemeClr val="accent1">
                    <a:lumMod val="75000"/>
                  </a:schemeClr>
                </a:solidFill>
                <a:effectLst/>
                <a:latin typeface="Aharoni" panose="02010803020104030203" pitchFamily="2" charset="-79"/>
                <a:ea typeface="Times New Roman" panose="02020603050405020304" pitchFamily="18" charset="0"/>
                <a:cs typeface="Aharoni" panose="02010803020104030203" pitchFamily="2" charset="-79"/>
              </a:rPr>
              <a:t>heat, wind, rain</a:t>
            </a: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 etc.</a:t>
            </a:r>
          </a:p>
          <a:p>
            <a:pPr marL="1085850" indent="-857250">
              <a:buFont typeface="Arial" panose="020B0604020202020204" pitchFamily="34" charset="0"/>
              <a:buChar char="•"/>
            </a:pPr>
            <a:r>
              <a:rPr lang="en-US" sz="2800">
                <a:solidFill>
                  <a:schemeClr val="tx1"/>
                </a:solidFill>
                <a:latin typeface="Aharoni" panose="02010803020104030203" pitchFamily="2" charset="-79"/>
                <a:ea typeface="Times New Roman" panose="02020603050405020304" pitchFamily="18" charset="0"/>
                <a:cs typeface="Aharoni" panose="02010803020104030203" pitchFamily="2" charset="-79"/>
              </a:rPr>
              <a:t>The smaller pieces of rocks get settled down and form the sediments and form many layers.</a:t>
            </a:r>
          </a:p>
          <a:p>
            <a:pPr marL="1085850" indent="-857250">
              <a:buFont typeface="Arial" panose="020B0604020202020204" pitchFamily="34" charset="0"/>
              <a:buChar char="•"/>
            </a:pP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After millions of years these settled sediments form the sedimentary rock.</a:t>
            </a:r>
          </a:p>
          <a:p>
            <a:pPr marL="1085850" indent="-857250">
              <a:buFont typeface="Arial" panose="020B0604020202020204" pitchFamily="34" charset="0"/>
              <a:buChar char="•"/>
            </a:pP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Some time the dead plants and animals gets trapped inside the rock and leave their impressions so called the </a:t>
            </a:r>
            <a:r>
              <a:rPr lang="en-US" sz="2800">
                <a:solidFill>
                  <a:srgbClr val="00B0F0"/>
                </a:solidFill>
                <a:effectLst/>
                <a:latin typeface="Aharoni" panose="02010803020104030203" pitchFamily="2" charset="-79"/>
                <a:ea typeface="Times New Roman" panose="02020603050405020304" pitchFamily="18" charset="0"/>
                <a:cs typeface="Aharoni" panose="02010803020104030203" pitchFamily="2" charset="-79"/>
              </a:rPr>
              <a:t>Fossils</a:t>
            </a: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a:t>
            </a:r>
          </a:p>
          <a:p>
            <a:pPr marL="1085850" indent="-857250">
              <a:buFont typeface="Arial" panose="020B0604020202020204" pitchFamily="34" charset="0"/>
              <a:buChar char="•"/>
            </a:pP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Fossils help the scientist to find out the plants and animals that lived on Earth. </a:t>
            </a:r>
            <a:endParaRPr lang="en-GB"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endParaRPr>
          </a:p>
          <a:p>
            <a:r>
              <a:rPr lang="en-US" sz="2800">
                <a:effectLst/>
                <a:latin typeface="Aharoni" panose="02010803020104030203" pitchFamily="2" charset="-79"/>
                <a:ea typeface="Times New Roman" panose="02020603050405020304" pitchFamily="18" charset="0"/>
                <a:cs typeface="Aharoni" panose="02010803020104030203" pitchFamily="2" charset="-79"/>
              </a:rPr>
              <a:t> </a:t>
            </a:r>
            <a:endParaRPr lang="en-GB" sz="2800">
              <a:effectLst/>
              <a:latin typeface="Aharoni" panose="02010803020104030203" pitchFamily="2" charset="-79"/>
              <a:ea typeface="Times New Roman" panose="02020603050405020304" pitchFamily="18" charset="0"/>
              <a:cs typeface="Aharoni" panose="02010803020104030203" pitchFamily="2" charset="-79"/>
            </a:endParaRPr>
          </a:p>
          <a:p>
            <a:endParaRPr lang="en-US"/>
          </a:p>
        </p:txBody>
      </p:sp>
      <p:sp>
        <p:nvSpPr>
          <p:cNvPr id="4" name="Slide Number Placeholder 3">
            <a:extLst>
              <a:ext uri="{FF2B5EF4-FFF2-40B4-BE49-F238E27FC236}">
                <a16:creationId xmlns:a16="http://schemas.microsoft.com/office/drawing/2014/main" id="{B40ADDAD-5B43-B647-98D0-73840A45E7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a:t>
            </a:fld>
            <a:endParaRPr lang="en-US"/>
          </a:p>
        </p:txBody>
      </p:sp>
      <p:pic>
        <p:nvPicPr>
          <p:cNvPr id="5" name="Picture 4">
            <a:extLst>
              <a:ext uri="{FF2B5EF4-FFF2-40B4-BE49-F238E27FC236}">
                <a16:creationId xmlns:a16="http://schemas.microsoft.com/office/drawing/2014/main" id="{0F17E6C8-84DA-4FAB-8D44-7B196EBD9085}"/>
              </a:ext>
            </a:extLst>
          </p:cNvPr>
          <p:cNvPicPr>
            <a:picLocks noChangeAspect="1"/>
          </p:cNvPicPr>
          <p:nvPr/>
        </p:nvPicPr>
        <p:blipFill>
          <a:blip r:embed="rId2"/>
          <a:stretch>
            <a:fillRect/>
          </a:stretch>
        </p:blipFill>
        <p:spPr>
          <a:xfrm>
            <a:off x="12219246" y="2862262"/>
            <a:ext cx="5355076" cy="4562475"/>
          </a:xfrm>
          <a:prstGeom prst="rect">
            <a:avLst/>
          </a:prstGeom>
        </p:spPr>
      </p:pic>
    </p:spTree>
    <p:extLst>
      <p:ext uri="{BB962C8B-B14F-4D97-AF65-F5344CB8AC3E}">
        <p14:creationId xmlns:p14="http://schemas.microsoft.com/office/powerpoint/2010/main" val="1922006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0D9E-6B4D-1C46-8748-54D574EC1BC0}"/>
              </a:ext>
            </a:extLst>
          </p:cNvPr>
          <p:cNvSpPr>
            <a:spLocks noGrp="1"/>
          </p:cNvSpPr>
          <p:nvPr>
            <p:ph type="title"/>
          </p:nvPr>
        </p:nvSpPr>
        <p:spPr>
          <a:xfrm>
            <a:off x="5018049" y="592403"/>
            <a:ext cx="8640631" cy="1008968"/>
          </a:xfrm>
        </p:spPr>
        <p:txBody>
          <a:bodyPr/>
          <a:lstStyle/>
          <a:p>
            <a:r>
              <a:rPr lang="en-US" u="sng">
                <a:solidFill>
                  <a:schemeClr val="accent4">
                    <a:lumMod val="60000"/>
                    <a:lumOff val="40000"/>
                  </a:schemeClr>
                </a:solidFill>
                <a:latin typeface="Britannic Bold" panose="020B0903060703020204" pitchFamily="34" charset="0"/>
              </a:rPr>
              <a:t>Types of Sedimentary rocks</a:t>
            </a:r>
          </a:p>
        </p:txBody>
      </p:sp>
      <p:sp>
        <p:nvSpPr>
          <p:cNvPr id="3" name="Text Placeholder 2">
            <a:extLst>
              <a:ext uri="{FF2B5EF4-FFF2-40B4-BE49-F238E27FC236}">
                <a16:creationId xmlns:a16="http://schemas.microsoft.com/office/drawing/2014/main" id="{E97C7CAF-A51B-A148-B31E-A86E2CDBC20F}"/>
              </a:ext>
            </a:extLst>
          </p:cNvPr>
          <p:cNvSpPr>
            <a:spLocks noGrp="1"/>
          </p:cNvSpPr>
          <p:nvPr>
            <p:ph type="body" idx="1"/>
          </p:nvPr>
        </p:nvSpPr>
        <p:spPr>
          <a:xfrm>
            <a:off x="6439712" y="2231869"/>
            <a:ext cx="11329639" cy="6806648"/>
          </a:xfrm>
        </p:spPr>
        <p:txBody>
          <a:bodyPr>
            <a:noAutofit/>
          </a:bodyPr>
          <a:lstStyle/>
          <a:p>
            <a:r>
              <a:rPr lang="en-US" sz="2800" b="1">
                <a:solidFill>
                  <a:srgbClr val="FF0000"/>
                </a:solidFill>
              </a:rPr>
              <a:t>Sandstone</a:t>
            </a:r>
            <a:r>
              <a:rPr lang="en-US" sz="2800" b="1">
                <a:solidFill>
                  <a:schemeClr val="tx1"/>
                </a:solidFill>
              </a:rPr>
              <a:t>: Layers of sand grains.</a:t>
            </a:r>
          </a:p>
          <a:p>
            <a:r>
              <a:rPr lang="en-US" sz="2800" b="1">
                <a:solidFill>
                  <a:schemeClr val="tx1"/>
                </a:solidFill>
              </a:rPr>
              <a:t>Contains quartz and it is red, pink, brown and yellow in </a:t>
            </a:r>
            <a:r>
              <a:rPr lang="en-US" sz="2800" b="1" err="1">
                <a:solidFill>
                  <a:schemeClr val="tx1"/>
                </a:solidFill>
              </a:rPr>
              <a:t>colour</a:t>
            </a:r>
            <a:endParaRPr lang="en-US" sz="2800" b="1">
              <a:solidFill>
                <a:schemeClr val="tx1"/>
              </a:solidFill>
            </a:endParaRPr>
          </a:p>
          <a:p>
            <a:r>
              <a:rPr lang="en-US" sz="2800" b="1">
                <a:solidFill>
                  <a:srgbClr val="00B0F0"/>
                </a:solidFill>
              </a:rPr>
              <a:t>Uses</a:t>
            </a:r>
            <a:r>
              <a:rPr lang="en-US" sz="2800" b="1">
                <a:solidFill>
                  <a:schemeClr val="tx1"/>
                </a:solidFill>
              </a:rPr>
              <a:t>: Red fort in Delhi</a:t>
            </a:r>
          </a:p>
          <a:p>
            <a:r>
              <a:rPr lang="en-US" sz="2800" b="1">
                <a:solidFill>
                  <a:srgbClr val="FF0000"/>
                </a:solidFill>
              </a:rPr>
              <a:t>Conglomerate</a:t>
            </a:r>
            <a:r>
              <a:rPr lang="en-US" sz="2800" b="1">
                <a:solidFill>
                  <a:schemeClr val="tx1"/>
                </a:solidFill>
              </a:rPr>
              <a:t>: Layers of pebbles and gravels.</a:t>
            </a:r>
          </a:p>
          <a:p>
            <a:r>
              <a:rPr lang="en-US" sz="2800" b="1">
                <a:solidFill>
                  <a:schemeClr val="tx1"/>
                </a:solidFill>
              </a:rPr>
              <a:t>Thar are grey or orange </a:t>
            </a:r>
            <a:r>
              <a:rPr lang="en-US" sz="2800" b="1" err="1">
                <a:solidFill>
                  <a:schemeClr val="tx1"/>
                </a:solidFill>
              </a:rPr>
              <a:t>colour</a:t>
            </a:r>
            <a:r>
              <a:rPr lang="en-US" sz="2800" b="1">
                <a:solidFill>
                  <a:schemeClr val="tx1"/>
                </a:solidFill>
              </a:rPr>
              <a:t>.</a:t>
            </a:r>
          </a:p>
          <a:p>
            <a:r>
              <a:rPr lang="en-US" sz="2800" b="1">
                <a:solidFill>
                  <a:srgbClr val="00B0F0"/>
                </a:solidFill>
              </a:rPr>
              <a:t>Uses</a:t>
            </a:r>
            <a:r>
              <a:rPr lang="en-US" sz="2800" b="1">
                <a:solidFill>
                  <a:schemeClr val="tx1"/>
                </a:solidFill>
              </a:rPr>
              <a:t>: Decorative purpose.</a:t>
            </a:r>
          </a:p>
          <a:p>
            <a:r>
              <a:rPr lang="en-US" sz="2800" b="1">
                <a:solidFill>
                  <a:srgbClr val="FF0000"/>
                </a:solidFill>
              </a:rPr>
              <a:t>Shale</a:t>
            </a:r>
            <a:r>
              <a:rPr lang="en-US" sz="2800" b="1">
                <a:solidFill>
                  <a:schemeClr val="tx1"/>
                </a:solidFill>
              </a:rPr>
              <a:t>: Layers of clay and mud. When immersed in water they smell mud.</a:t>
            </a:r>
          </a:p>
          <a:p>
            <a:r>
              <a:rPr lang="en-US" sz="2800" b="1">
                <a:solidFill>
                  <a:srgbClr val="00B0F0"/>
                </a:solidFill>
              </a:rPr>
              <a:t>Uses</a:t>
            </a:r>
            <a:r>
              <a:rPr lang="en-US" sz="2800" b="1">
                <a:solidFill>
                  <a:schemeClr val="tx1"/>
                </a:solidFill>
              </a:rPr>
              <a:t>: Brick and tiles.</a:t>
            </a:r>
          </a:p>
          <a:p>
            <a:r>
              <a:rPr lang="en-US" sz="2800" b="1">
                <a:solidFill>
                  <a:srgbClr val="FF0000"/>
                </a:solidFill>
              </a:rPr>
              <a:t>Limestone</a:t>
            </a:r>
            <a:r>
              <a:rPr lang="en-US" sz="2800" b="1">
                <a:solidFill>
                  <a:schemeClr val="tx1"/>
                </a:solidFill>
              </a:rPr>
              <a:t>: The sea animals that are covered with the shells after they die the shells turn into calcite which later forms limestone.</a:t>
            </a:r>
          </a:p>
          <a:p>
            <a:r>
              <a:rPr lang="en-US" sz="2800" b="1">
                <a:solidFill>
                  <a:schemeClr val="tx1"/>
                </a:solidFill>
              </a:rPr>
              <a:t>Chalk is a type of limestone.</a:t>
            </a:r>
          </a:p>
          <a:p>
            <a:r>
              <a:rPr lang="en-US" sz="2800" b="1">
                <a:solidFill>
                  <a:srgbClr val="00B0F0"/>
                </a:solidFill>
              </a:rPr>
              <a:t>Uses</a:t>
            </a:r>
            <a:r>
              <a:rPr lang="en-US" sz="2800" b="1">
                <a:solidFill>
                  <a:schemeClr val="tx1"/>
                </a:solidFill>
              </a:rPr>
              <a:t>: Building stones, cement and glasses.</a:t>
            </a:r>
          </a:p>
          <a:p>
            <a:endParaRPr lang="en-US" sz="2800" b="1">
              <a:solidFill>
                <a:schemeClr val="tx1"/>
              </a:solidFill>
            </a:endParaRPr>
          </a:p>
        </p:txBody>
      </p:sp>
      <p:sp>
        <p:nvSpPr>
          <p:cNvPr id="4" name="Slide Number Placeholder 3">
            <a:extLst>
              <a:ext uri="{FF2B5EF4-FFF2-40B4-BE49-F238E27FC236}">
                <a16:creationId xmlns:a16="http://schemas.microsoft.com/office/drawing/2014/main" id="{6E89D614-DF2D-0B4C-94E2-C75B864019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a:t>
            </a:fld>
            <a:endParaRPr lang="en-US"/>
          </a:p>
        </p:txBody>
      </p:sp>
      <p:pic>
        <p:nvPicPr>
          <p:cNvPr id="5" name="Picture 4">
            <a:extLst>
              <a:ext uri="{FF2B5EF4-FFF2-40B4-BE49-F238E27FC236}">
                <a16:creationId xmlns:a16="http://schemas.microsoft.com/office/drawing/2014/main" id="{BE0A85F6-101B-4F57-B70D-970EA6BED777}"/>
              </a:ext>
            </a:extLst>
          </p:cNvPr>
          <p:cNvPicPr>
            <a:picLocks noChangeAspect="1"/>
          </p:cNvPicPr>
          <p:nvPr/>
        </p:nvPicPr>
        <p:blipFill>
          <a:blip r:embed="rId2"/>
          <a:stretch>
            <a:fillRect/>
          </a:stretch>
        </p:blipFill>
        <p:spPr>
          <a:xfrm>
            <a:off x="518649" y="2698596"/>
            <a:ext cx="6172084" cy="4371278"/>
          </a:xfrm>
          <a:prstGeom prst="rect">
            <a:avLst/>
          </a:prstGeom>
        </p:spPr>
      </p:pic>
    </p:spTree>
    <p:extLst>
      <p:ext uri="{BB962C8B-B14F-4D97-AF65-F5344CB8AC3E}">
        <p14:creationId xmlns:p14="http://schemas.microsoft.com/office/powerpoint/2010/main" val="1193710541"/>
      </p:ext>
    </p:extLst>
  </p:cSld>
  <p:clrMapOvr>
    <a:masterClrMapping/>
  </p:clrMapOvr>
</p:sld>
</file>

<file path=ppt/theme/theme1.xml><?xml version="1.0" encoding="utf-8"?>
<a:theme xmlns:a="http://schemas.openxmlformats.org/drawingml/2006/main" name="1_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18</Slides>
  <Notes>0</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1_Office Theme</vt:lpstr>
      <vt:lpstr>Ln: 3 - ROCKS AND MINERALS</vt:lpstr>
      <vt:lpstr>??? TIME Rakshana’s father was a civil engineer. One day her father took Rakshana to the newly constructed house, Rakshana loved the new house but she saw few places like the kitchen top, pooja room, staircases were not completed. When she asked her father about the completion of the pending work, her father said that they are to be pasted with costly stones like the granites and marbles. So they will be done at the end of the work. Whereas the flooring are done using the normal tiles.  </vt:lpstr>
      <vt:lpstr>              Presence of Rocks and Minerals</vt:lpstr>
      <vt:lpstr> Types of Rocks: Depending upon their formation rocks are of 3 types</vt:lpstr>
      <vt:lpstr>Igneous rock – Made from heat and Fire</vt:lpstr>
      <vt:lpstr>PowerPoint Presentation</vt:lpstr>
      <vt:lpstr> Types of Igneous rock</vt:lpstr>
      <vt:lpstr>Sedimentary rock</vt:lpstr>
      <vt:lpstr>Types of Sedimentary rocks</vt:lpstr>
      <vt:lpstr>https://youtu.be/CeuYx-AbZdo</vt:lpstr>
      <vt:lpstr>Today’s Assignment</vt:lpstr>
      <vt:lpstr>Metamorphic Rock </vt:lpstr>
      <vt:lpstr>Rocks as Resources </vt:lpstr>
      <vt:lpstr>Formation of Petroleum and Natural gas</vt:lpstr>
      <vt:lpstr>Video of formation of Petroleum and Natural gas</vt:lpstr>
      <vt:lpstr>Metals</vt:lpstr>
      <vt:lpstr>Today’s Assignment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Ganga Devi</cp:lastModifiedBy>
  <cp:revision>2</cp:revision>
  <dcterms:created xsi:type="dcterms:W3CDTF">2006-08-16T00:00:00Z</dcterms:created>
  <dcterms:modified xsi:type="dcterms:W3CDTF">2022-07-19T14:51:31Z</dcterms:modified>
</cp:coreProperties>
</file>